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95" r:id="rId3"/>
    <p:sldId id="260" r:id="rId4"/>
    <p:sldId id="267" r:id="rId5"/>
    <p:sldId id="268" r:id="rId6"/>
    <p:sldId id="270" r:id="rId7"/>
    <p:sldId id="271" r:id="rId8"/>
    <p:sldId id="272" r:id="rId9"/>
    <p:sldId id="273" r:id="rId10"/>
    <p:sldId id="274" r:id="rId11"/>
    <p:sldId id="280" r:id="rId12"/>
    <p:sldId id="275" r:id="rId13"/>
    <p:sldId id="276" r:id="rId14"/>
    <p:sldId id="277" r:id="rId15"/>
    <p:sldId id="278" r:id="rId16"/>
    <p:sldId id="279" r:id="rId17"/>
    <p:sldId id="281" r:id="rId18"/>
    <p:sldId id="282" r:id="rId19"/>
    <p:sldId id="284" r:id="rId20"/>
    <p:sldId id="285" r:id="rId21"/>
    <p:sldId id="286" r:id="rId22"/>
    <p:sldId id="287" r:id="rId23"/>
    <p:sldId id="288" r:id="rId24"/>
    <p:sldId id="261" r:id="rId25"/>
    <p:sldId id="290" r:id="rId26"/>
    <p:sldId id="291" r:id="rId27"/>
    <p:sldId id="293" r:id="rId28"/>
    <p:sldId id="292" r:id="rId29"/>
    <p:sldId id="294" r:id="rId30"/>
    <p:sldId id="296" r:id="rId31"/>
    <p:sldId id="297" r:id="rId32"/>
    <p:sldId id="298" r:id="rId33"/>
    <p:sldId id="299" r:id="rId34"/>
    <p:sldId id="300" r:id="rId35"/>
    <p:sldId id="302" r:id="rId36"/>
    <p:sldId id="303" r:id="rId37"/>
    <p:sldId id="304" r:id="rId38"/>
    <p:sldId id="305" r:id="rId39"/>
    <p:sldId id="308" r:id="rId40"/>
    <p:sldId id="310" r:id="rId41"/>
    <p:sldId id="311" r:id="rId42"/>
    <p:sldId id="312" r:id="rId43"/>
    <p:sldId id="306" r:id="rId44"/>
    <p:sldId id="309" r:id="rId45"/>
    <p:sldId id="307" r:id="rId46"/>
    <p:sldId id="320" r:id="rId47"/>
    <p:sldId id="315" r:id="rId48"/>
    <p:sldId id="316" r:id="rId49"/>
    <p:sldId id="317" r:id="rId50"/>
    <p:sldId id="318" r:id="rId51"/>
    <p:sldId id="319" r:id="rId5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46FF"/>
    <a:srgbClr val="FF0000"/>
    <a:srgbClr val="FECD06"/>
    <a:srgbClr val="40AD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23"/>
    <p:restoredTop sz="76197"/>
  </p:normalViewPr>
  <p:slideViewPr>
    <p:cSldViewPr snapToGrid="0" showGuides="1">
      <p:cViewPr varScale="1">
        <p:scale>
          <a:sx n="92" d="100"/>
          <a:sy n="92" d="100"/>
        </p:scale>
        <p:origin x="1504" y="184"/>
      </p:cViewPr>
      <p:guideLst>
        <p:guide orient="horz" pos="2251"/>
        <p:guide pos="3840"/>
      </p:guideLst>
    </p:cSldViewPr>
  </p:slideViewPr>
  <p:notesTextViewPr>
    <p:cViewPr>
      <p:scale>
        <a:sx n="1" d="1"/>
        <a:sy n="1" d="1"/>
      </p:scale>
      <p:origin x="0" y="-67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31.wdp>
</file>

<file path=ppt/media/hdphoto32.wdp>
</file>

<file path=ppt/media/hdphoto3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AAFAB1-D94C-C74A-A6BE-1DFAE6B17DC6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ECA40A-8300-1140-82AF-65A16FD778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2568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Score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represents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agents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asked</a:t>
            </a:r>
            <a:r>
              <a:rPr lang="de-DE" dirty="0"/>
              <a:t> </a:t>
            </a:r>
            <a:r>
              <a:rPr lang="de-DE" dirty="0" err="1"/>
              <a:t>to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84199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19498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59114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40161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5787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92043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40396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21361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2207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79324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3051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8536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36214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30869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05514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7396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43011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Lernen kommunizieren ohne das wir sagen was sie machen sollen</a:t>
            </a:r>
          </a:p>
          <a:p>
            <a:r>
              <a:rPr lang="de-DE" dirty="0" err="1"/>
              <a:t>Sparser</a:t>
            </a:r>
            <a:r>
              <a:rPr lang="de-DE" dirty="0"/>
              <a:t> </a:t>
            </a:r>
            <a:r>
              <a:rPr lang="de-DE" dirty="0" err="1"/>
              <a:t>reward</a:t>
            </a:r>
            <a:r>
              <a:rPr lang="de-DE" dirty="0"/>
              <a:t> ist bewusst</a:t>
            </a:r>
          </a:p>
          <a:p>
            <a:r>
              <a:rPr lang="de-DE" dirty="0"/>
              <a:t>wir wollen das </a:t>
            </a:r>
            <a:r>
              <a:rPr lang="de-DE" dirty="0" err="1"/>
              <a:t>actions</a:t>
            </a:r>
            <a:r>
              <a:rPr lang="de-DE" dirty="0"/>
              <a:t> gelernt werden</a:t>
            </a:r>
          </a:p>
          <a:p>
            <a:endParaRPr lang="de-DE" dirty="0"/>
          </a:p>
          <a:p>
            <a:r>
              <a:rPr lang="de-DE" dirty="0" err="1"/>
              <a:t>wenns</a:t>
            </a:r>
            <a:r>
              <a:rPr lang="de-DE" dirty="0"/>
              <a:t> bei diesem </a:t>
            </a:r>
            <a:r>
              <a:rPr lang="de-DE" dirty="0" err="1"/>
              <a:t>task</a:t>
            </a:r>
            <a:r>
              <a:rPr lang="de-DE" dirty="0"/>
              <a:t> klappt, können </a:t>
            </a:r>
            <a:r>
              <a:rPr lang="de-DE" dirty="0" err="1"/>
              <a:t>wirs</a:t>
            </a:r>
            <a:r>
              <a:rPr lang="de-DE" dirty="0"/>
              <a:t> auch für andere </a:t>
            </a:r>
            <a:r>
              <a:rPr lang="de-DE" dirty="0" err="1"/>
              <a:t>tasks</a:t>
            </a:r>
            <a:r>
              <a:rPr lang="de-DE" dirty="0"/>
              <a:t> laufen lassen, ohne </a:t>
            </a:r>
            <a:r>
              <a:rPr lang="de-DE" dirty="0" err="1"/>
              <a:t>veränderung</a:t>
            </a:r>
            <a:r>
              <a:rPr lang="de-DE" dirty="0"/>
              <a:t>. hat gezeigt, dass es funktioniert</a:t>
            </a:r>
          </a:p>
          <a:p>
            <a:endParaRPr lang="de-DE" dirty="0"/>
          </a:p>
          <a:p>
            <a:r>
              <a:rPr lang="de-DE" dirty="0"/>
              <a:t>andere </a:t>
            </a:r>
            <a:r>
              <a:rPr lang="de-DE" dirty="0" err="1"/>
              <a:t>tasks</a:t>
            </a:r>
            <a:r>
              <a:rPr lang="de-DE" dirty="0"/>
              <a:t> als </a:t>
            </a:r>
            <a:r>
              <a:rPr lang="de-DE" dirty="0" err="1"/>
              <a:t>outlook</a:t>
            </a:r>
            <a:r>
              <a:rPr lang="de-DE" dirty="0"/>
              <a:t>. benchmark mit anderen </a:t>
            </a:r>
            <a:r>
              <a:rPr lang="de-DE" dirty="0" err="1"/>
              <a:t>modellen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term</a:t>
            </a:r>
            <a:r>
              <a:rPr lang="de-DE" dirty="0"/>
              <a:t> </a:t>
            </a:r>
            <a:r>
              <a:rPr lang="de-DE" dirty="0" err="1"/>
              <a:t>goals</a:t>
            </a:r>
            <a:r>
              <a:rPr lang="de-DE" dirty="0"/>
              <a:t>, </a:t>
            </a:r>
            <a:r>
              <a:rPr lang="de-DE" dirty="0" err="1"/>
              <a:t>long</a:t>
            </a:r>
            <a:r>
              <a:rPr lang="de-DE" dirty="0"/>
              <a:t> </a:t>
            </a:r>
            <a:r>
              <a:rPr lang="de-DE" dirty="0" err="1"/>
              <a:t>term</a:t>
            </a:r>
            <a:r>
              <a:rPr lang="de-DE" dirty="0"/>
              <a:t> </a:t>
            </a:r>
            <a:r>
              <a:rPr lang="de-DE" dirty="0" err="1"/>
              <a:t>goals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16273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fully </a:t>
            </a:r>
            <a:r>
              <a:rPr lang="de-DE" dirty="0" err="1"/>
              <a:t>connected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,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boil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down</a:t>
            </a:r>
          </a:p>
          <a:p>
            <a:r>
              <a:rPr lang="de-DE" dirty="0" err="1"/>
              <a:t>fungus</a:t>
            </a:r>
            <a:endParaRPr lang="de-DE" dirty="0"/>
          </a:p>
          <a:p>
            <a:r>
              <a:rPr lang="de-DE" dirty="0" err="1"/>
              <a:t>curriculum</a:t>
            </a:r>
            <a:r>
              <a:rPr lang="de-DE" dirty="0"/>
              <a:t>: </a:t>
            </a:r>
            <a:r>
              <a:rPr lang="de-DE" dirty="0" err="1"/>
              <a:t>single</a:t>
            </a:r>
            <a:r>
              <a:rPr lang="de-DE" dirty="0"/>
              <a:t> </a:t>
            </a:r>
            <a:r>
              <a:rPr lang="de-DE" dirty="0" err="1"/>
              <a:t>agent</a:t>
            </a:r>
            <a:r>
              <a:rPr lang="de-DE" dirty="0"/>
              <a:t>,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agents</a:t>
            </a:r>
            <a:r>
              <a:rPr lang="de-DE" dirty="0"/>
              <a:t> and </a:t>
            </a:r>
            <a:r>
              <a:rPr lang="de-DE" dirty="0" err="1"/>
              <a:t>increase</a:t>
            </a:r>
            <a:r>
              <a:rPr lang="de-DE" dirty="0"/>
              <a:t> (</a:t>
            </a:r>
            <a:r>
              <a:rPr lang="de-DE" dirty="0" err="1"/>
              <a:t>stronger</a:t>
            </a:r>
            <a:r>
              <a:rPr lang="de-DE" dirty="0"/>
              <a:t> </a:t>
            </a:r>
            <a:r>
              <a:rPr lang="de-DE" dirty="0" err="1"/>
              <a:t>punish</a:t>
            </a:r>
            <a:r>
              <a:rPr lang="de-DE" dirty="0"/>
              <a:t>)</a:t>
            </a:r>
          </a:p>
          <a:p>
            <a:r>
              <a:rPr lang="de-DE" dirty="0" err="1"/>
              <a:t>switching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r>
              <a:rPr lang="de-DE" dirty="0"/>
              <a:t> and </a:t>
            </a:r>
            <a:r>
              <a:rPr lang="de-DE" dirty="0" err="1"/>
              <a:t>oracle</a:t>
            </a:r>
            <a:endParaRPr lang="de-DE" dirty="0"/>
          </a:p>
          <a:p>
            <a:endParaRPr lang="de-DE" dirty="0"/>
          </a:p>
          <a:p>
            <a:r>
              <a:rPr lang="de-DE" dirty="0"/>
              <a:t>unklar:</a:t>
            </a:r>
          </a:p>
          <a:p>
            <a:r>
              <a:rPr lang="de-DE" dirty="0"/>
              <a:t>- </a:t>
            </a:r>
            <a:r>
              <a:rPr lang="de-DE" dirty="0" err="1"/>
              <a:t>graph</a:t>
            </a:r>
            <a:r>
              <a:rPr lang="de-DE" dirty="0"/>
              <a:t> als </a:t>
            </a:r>
            <a:r>
              <a:rPr lang="de-DE" dirty="0" err="1"/>
              <a:t>grid</a:t>
            </a:r>
            <a:endParaRPr lang="de-DE" dirty="0"/>
          </a:p>
          <a:p>
            <a:r>
              <a:rPr lang="de-DE" dirty="0"/>
              <a:t>- </a:t>
            </a:r>
            <a:r>
              <a:rPr lang="de-DE" dirty="0" err="1"/>
              <a:t>graph</a:t>
            </a:r>
            <a:r>
              <a:rPr lang="de-DE" dirty="0"/>
              <a:t> und </a:t>
            </a:r>
            <a:r>
              <a:rPr lang="de-DE" dirty="0" err="1"/>
              <a:t>plattform</a:t>
            </a:r>
            <a:r>
              <a:rPr lang="de-DE" dirty="0"/>
              <a:t> als knoten, mit </a:t>
            </a:r>
            <a:r>
              <a:rPr lang="de-DE" dirty="0" err="1"/>
              <a:t>encoding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sine_cosie</a:t>
            </a:r>
            <a:r>
              <a:rPr lang="de-DE" dirty="0"/>
              <a:t> </a:t>
            </a:r>
            <a:r>
              <a:rPr lang="de-DE" dirty="0" err="1"/>
              <a:t>embedding</a:t>
            </a:r>
            <a:r>
              <a:rPr lang="de-DE" dirty="0"/>
              <a:t> auf </a:t>
            </a:r>
            <a:r>
              <a:rPr lang="de-DE" dirty="0" err="1"/>
              <a:t>edges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platform</a:t>
            </a:r>
            <a:r>
              <a:rPr lang="de-DE" dirty="0"/>
              <a:t> nicht zu fest verschieben, nur um 1-2</a:t>
            </a:r>
          </a:p>
          <a:p>
            <a:endParaRPr lang="de-DE" dirty="0"/>
          </a:p>
          <a:p>
            <a:r>
              <a:rPr lang="de-DE" dirty="0"/>
              <a:t>anstatt </a:t>
            </a:r>
            <a:r>
              <a:rPr lang="de-DE" dirty="0" err="1"/>
              <a:t>grid</a:t>
            </a:r>
            <a:r>
              <a:rPr lang="de-DE" dirty="0"/>
              <a:t>, </a:t>
            </a:r>
            <a:r>
              <a:rPr lang="de-DE" dirty="0" err="1"/>
              <a:t>winkel</a:t>
            </a:r>
            <a:r>
              <a:rPr lang="de-DE" dirty="0"/>
              <a:t> und </a:t>
            </a:r>
            <a:r>
              <a:rPr lang="de-DE" dirty="0" err="1"/>
              <a:t>distanz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oracle</a:t>
            </a:r>
            <a:r>
              <a:rPr lang="de-DE" dirty="0"/>
              <a:t> </a:t>
            </a:r>
            <a:r>
              <a:rPr lang="de-DE" dirty="0" err="1"/>
              <a:t>platform</a:t>
            </a:r>
            <a:r>
              <a:rPr lang="de-DE" dirty="0"/>
              <a:t> </a:t>
            </a:r>
            <a:r>
              <a:rPr lang="de-DE"/>
              <a:t>wird weggeschmissen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92186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79237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50092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4570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93814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8189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148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7526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6010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11868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61162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8966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ECA40A-8300-1140-82AF-65A16FD778BB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7609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94F4A9-37C3-ED79-E181-D5967FB22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FEFFAD7-1162-C1C7-9947-3C16BB7448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91DC684-D0BB-8762-A5E0-B688C5383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1F2195-2C36-6064-29A9-37CA277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CA8B598-429F-F354-8512-AD6023FE9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2025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BB9A7B-E123-7760-3907-5122F068A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6BFFE26-8F71-3D10-FF2D-244950EC3E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4D973A-2C18-560F-86E7-9782C30F1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AF110F-414C-BF47-5AB3-438294794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9DA0E4-D73D-055B-F770-D20EDCA98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4568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043C203-A6DF-CDF1-1429-AF8282982E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7E429FD-0EA8-3070-BBFF-0C992B1AE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B7914B-E062-18A5-AA93-BCB913402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C3081B-D809-1484-4C22-7A7EB8AA0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6B380D-138E-D402-2C58-D11955C15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20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A32749-2125-A2D1-653C-7EF2FF36E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49C023-8DC3-D513-53A3-C9D7B849E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D0D166-8AE8-A893-8B7A-A1CA3EC6F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B80764-2923-D948-525F-FC1D14D6B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2B2654-3D7A-9D61-B063-DF41094F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555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CA4D32-DFA8-EEA8-AB7F-18840F0EA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0C2B0CF-7922-0FB0-EBBB-A1DABC368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82340C-99EC-2D49-09AC-8396789C5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C991B3-A11B-D929-9718-D77145600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36FF04-A238-AADD-D37E-1E35653B3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9850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FE407E-B858-9066-56BB-46A6DABAE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9D4AB9-6426-58ED-20CF-B906113A6A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9163C45-9790-4CB3-F3FF-A351D7E107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F828368-ED65-9BDE-BFE2-10B0560C8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F697BD8-DE61-3239-B5BA-7022A97D2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5F6CC35-4C10-4F9F-973D-83AE48230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1305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13CE0-96D1-501C-2FC7-E4134959A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588C09-34CF-B419-0241-59E943B95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667A08-426D-7361-36DB-F8DD686930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CDBFF1F-B07D-045C-2D6B-B6F7A41391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1488F4A-0595-3324-00C0-975EF3697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D95C319-BD17-843E-BA70-7511B8B0A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5D7DD33-8106-B037-51FA-BE3C1C3EA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72D37A7-EF8F-07DE-CDDC-04139C15C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3419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563B71-E33E-235D-6221-81D000F4A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8BA84E3-7966-AF08-1651-942E08374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8865C59-97E6-10D5-798E-433879527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8451290-CA2D-D150-4DD7-8BFBC97BB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7965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1206D10-6EA7-E4CC-BFAC-D31DB9E01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ADC64D3-0339-2F00-7867-96494A60F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1829964-88D9-3566-5948-BAF1B7D03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4098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B2E7CE-E353-062D-95CE-D007634C9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20D569-1238-CC06-6F02-1AF2DC0A3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EAADFD6-7741-66E4-1F1B-D9EF0812CC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F49B3DF-9B96-ED6A-6AED-CD973BD66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634D7A-A4CA-63E7-19C0-9C981E6C1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D9F9AF-A339-C095-62B2-F8728EF9B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1407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A90BAB-CF97-1434-B45B-EF88B405D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C9AFB64-8270-0125-2D5C-BB5B9DFF62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7401DC1-3424-EEE8-AEB9-81CE19A325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01988F7-DF13-7FE2-BEBF-4A32F616E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5126F8-99F3-E1EE-F630-4AE5F6B6F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FB0C5D0-7E8C-0F77-022E-EEA19CBD3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8675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227DCF8-5535-6906-B98F-C124C3A2D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1502F48-649B-D0D4-C041-813981C6B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AB8F20-0ED9-1AA7-180A-F05D6A3F34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F999F-FB1F-E94F-BBA6-AF22B4F41901}" type="datetimeFigureOut">
              <a:rPr lang="de-DE" smtClean="0"/>
              <a:t>29.11.23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D8A435-00C7-A611-73A6-F32D5258CA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7F5B73-12A5-988B-7E1E-F882B2B3C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4B65F-7315-814F-8807-4581E3250F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0811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8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0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3.wdp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4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5.wdp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6.wdp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7.wdp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8.wdp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9.wdp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3.png"/><Relationship Id="rId7" Type="http://schemas.microsoft.com/office/2007/relationships/hdphoto" Target="../media/hdphoto20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microsoft.com/office/2007/relationships/hdphoto" Target="../media/hdphoto7.wdp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22.wdp"/><Relationship Id="rId3" Type="http://schemas.openxmlformats.org/officeDocument/2006/relationships/image" Target="../media/image3.png"/><Relationship Id="rId7" Type="http://schemas.microsoft.com/office/2007/relationships/hdphoto" Target="../media/hdphoto21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5.wdp"/><Relationship Id="rId5" Type="http://schemas.microsoft.com/office/2007/relationships/hdphoto" Target="../media/hdphoto5.wdp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5.wdp"/><Relationship Id="rId4" Type="http://schemas.microsoft.com/office/2007/relationships/hdphoto" Target="../media/hdphoto23.wdp"/></Relationships>
</file>

<file path=ppt/slides/_rels/slide2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4.wdp"/><Relationship Id="rId4" Type="http://schemas.microsoft.com/office/2007/relationships/hdphoto" Target="../media/hdphoto7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6.wdp"/><Relationship Id="rId4" Type="http://schemas.microsoft.com/office/2007/relationships/hdphoto" Target="../media/hdphoto25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27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microsoft.com/office/2007/relationships/hdphoto" Target="../media/hdphoto5.wdp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microsoft.com/office/2007/relationships/hdphoto" Target="../media/hdphoto28.wdp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openxmlformats.org/officeDocument/2006/relationships/image" Target="../media/image3.png"/><Relationship Id="rId7" Type="http://schemas.microsoft.com/office/2007/relationships/hdphoto" Target="../media/hdphoto5.wdp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microsoft.com/office/2007/relationships/hdphoto" Target="../media/hdphoto29.wdp"/><Relationship Id="rId4" Type="http://schemas.openxmlformats.org/officeDocument/2006/relationships/image" Target="../media/image1.png"/><Relationship Id="rId9" Type="http://schemas.microsoft.com/office/2007/relationships/hdphoto" Target="../media/hdphoto30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32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microsoft.com/office/2007/relationships/hdphoto" Target="../media/hdphoto31.wdp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microsoft.com/office/2007/relationships/hdphoto" Target="../media/hdphoto33.wdp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4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5.wdp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microsoft.com/office/2007/relationships/hdphoto" Target="../media/hdphoto5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AD1DEF1D-ED87-A398-BDE0-FBA39FE274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906450" y="3664987"/>
            <a:ext cx="939459" cy="2026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Takashi Murakami Dimensions &amp; Drawings | Dimensions.com">
            <a:extLst>
              <a:ext uri="{FF2B5EF4-FFF2-40B4-BE49-F238E27FC236}">
                <a16:creationId xmlns:a16="http://schemas.microsoft.com/office/drawing/2014/main" id="{F4CCA3D7-C49D-0ABC-BC3D-1EDC40DCC1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4286" b="90159" l="47250" r="80417">
                        <a14:foregroundMark x1="60860" y1="27302" x2="60212" y2="27765"/>
                        <a14:foregroundMark x1="61175" y1="27077" x2="60860" y2="27302"/>
                        <a14:foregroundMark x1="62274" y1="26292" x2="62052" y2="26451"/>
                        <a14:foregroundMark x1="66285" y1="68704" x2="56500" y2="74762"/>
                        <a14:foregroundMark x1="59262" y1="83950" x2="58667" y2="84762"/>
                        <a14:foregroundMark x1="66256" y1="74403" x2="62085" y2="80097"/>
                        <a14:foregroundMark x1="69250" y1="70317" x2="68581" y2="71230"/>
                        <a14:foregroundMark x1="67543" y1="86680" x2="63750" y2="90159"/>
                        <a14:foregroundMark x1="67079" y1="88322" x2="64632" y2="88694"/>
                        <a14:foregroundMark x1="74833" y1="87143" x2="69957" y2="87884"/>
                        <a14:foregroundMark x1="47250" y1="86984" x2="51017" y2="79185"/>
                        <a14:foregroundMark x1="54020" y1="74633" x2="58083" y2="72857"/>
                        <a14:foregroundMark x1="58083" y1="72857" x2="66060" y2="73694"/>
                        <a14:foregroundMark x1="53837" y1="79778" x2="64583" y2="64603"/>
                        <a14:foregroundMark x1="50083" y1="85079" x2="50845" y2="84003"/>
                        <a14:foregroundMark x1="68334" y1="62470" x2="75750" y2="58254"/>
                        <a14:foregroundMark x1="64583" y1="64603" x2="65617" y2="64015"/>
                        <a14:foregroundMark x1="54242" y1="68404" x2="58167" y2="68254"/>
                        <a14:foregroundMark x1="45750" y1="68730" x2="51398" y2="68514"/>
                        <a14:foregroundMark x1="68494" y1="68254" x2="70833" y2="68254"/>
                        <a14:foregroundMark x1="58167" y1="68254" x2="66221" y2="68254"/>
                        <a14:foregroundMark x1="70833" y1="68254" x2="80417" y2="67143"/>
                        <a14:foregroundMark x1="62155" y1="80307" x2="65817" y2="80430"/>
                        <a14:foregroundMark x1="53828" y1="80025" x2="58479" y2="80182"/>
                        <a14:foregroundMark x1="61286" y1="77730" x2="64750" y2="77302"/>
                        <a14:foregroundMark x1="55750" y1="78413" x2="60733" y2="77798"/>
                        <a14:foregroundMark x1="70283" y1="77389" x2="74833" y2="77460"/>
                        <a14:foregroundMark x1="64750" y1="77302" x2="67067" y2="77338"/>
                        <a14:foregroundMark x1="68251" y1="61888" x2="68583" y2="61746"/>
                        <a14:foregroundMark x1="53526" y1="68185" x2="65483" y2="63072"/>
                        <a14:foregroundMark x1="53084" y1="57294" x2="58667" y2="57460"/>
                        <a14:foregroundMark x1="48000" y1="57143" x2="50249" y2="57210"/>
                        <a14:foregroundMark x1="58667" y1="57460" x2="62466" y2="57313"/>
                        <a14:foregroundMark x1="53084" y1="55000" x2="62083" y2="54286"/>
                        <a14:foregroundMark x1="48083" y1="55397" x2="50249" y2="55225"/>
                        <a14:foregroundMark x1="53084" y1="50736" x2="63667" y2="49048"/>
                        <a14:foregroundMark x1="47750" y1="51587" x2="50249" y2="51188"/>
                        <a14:foregroundMark x1="63667" y1="49048" x2="65167" y2="49048"/>
                        <a14:foregroundMark x1="69924" y1="46226" x2="78833" y2="45079"/>
                        <a14:foregroundMark x1="53708" y1="48315" x2="67085" y2="46592"/>
                        <a14:foregroundMark x1="49250" y1="48889" x2="50249" y2="48760"/>
                        <a14:foregroundMark x1="62379" y1="29020" x2="60667" y2="42063"/>
                        <a14:foregroundMark x1="62604" y1="27302" x2="62517" y2="27968"/>
                        <a14:foregroundMark x1="62667" y1="26825" x2="62604" y2="27302"/>
                        <a14:foregroundMark x1="60039" y1="31320" x2="59750" y2="38571"/>
                        <a14:foregroundMark x1="59750" y1="38571" x2="60750" y2="46667"/>
                        <a14:foregroundMark x1="57583" y1="33333" x2="54250" y2="42063"/>
                        <a14:foregroundMark x1="66667" y1="39841" x2="66417" y2="43492"/>
                        <a14:backgroundMark x1="55000" y1="33016" x2="55000" y2="33016"/>
                        <a14:backgroundMark x1="54167" y1="26825" x2="47583" y2="35397"/>
                        <a14:backgroundMark x1="50917" y1="29048" x2="63000" y2="23810"/>
                        <a14:backgroundMark x1="67417" y1="24286" x2="69167" y2="35397"/>
                        <a14:backgroundMark x1="69167" y1="35397" x2="69417" y2="35714"/>
                        <a14:backgroundMark x1="61917" y1="22222" x2="65500" y2="26508"/>
                        <a14:backgroundMark x1="58417" y1="28095" x2="59083" y2="31905"/>
                        <a14:backgroundMark x1="59083" y1="28730" x2="60250" y2="27619"/>
                        <a14:backgroundMark x1="61583" y1="26032" x2="61583" y2="26032"/>
                        <a14:backgroundMark x1="61833" y1="27302" x2="61833" y2="27302"/>
                        <a14:backgroundMark x1="62167" y1="26825" x2="61000" y2="26508"/>
                        <a14:backgroundMark x1="55750" y1="26032" x2="55000" y2="22063"/>
                        <a14:backgroundMark x1="56500" y1="23333" x2="55917" y2="24921"/>
                        <a14:backgroundMark x1="55417" y1="30159" x2="54500" y2="32381"/>
                        <a14:backgroundMark x1="56583" y1="28413" x2="55750" y2="30317"/>
                        <a14:backgroundMark x1="55333" y1="33492" x2="54167" y2="33810"/>
                        <a14:backgroundMark x1="51333" y1="45873" x2="52583" y2="50000"/>
                        <a14:backgroundMark x1="68417" y1="47302" x2="68333" y2="52540"/>
                        <a14:backgroundMark x1="68333" y1="44286" x2="69000" y2="52540"/>
                        <a14:backgroundMark x1="69000" y1="52540" x2="69000" y2="52698"/>
                        <a14:backgroundMark x1="51667" y1="48571" x2="51667" y2="57937"/>
                        <a14:backgroundMark x1="53333" y1="49841" x2="53333" y2="49841"/>
                        <a14:backgroundMark x1="52917" y1="51111" x2="53333" y2="49524"/>
                        <a14:backgroundMark x1="68083" y1="51111" x2="67000" y2="54444"/>
                        <a14:backgroundMark x1="63333" y1="55238" x2="66833" y2="59683"/>
                        <a14:backgroundMark x1="66333" y1="58730" x2="67667" y2="68095"/>
                        <a14:backgroundMark x1="67667" y1="68095" x2="68000" y2="68889"/>
                        <a14:backgroundMark x1="52833" y1="68095" x2="52250" y2="84444"/>
                        <a14:backgroundMark x1="66333" y1="68889" x2="70500" y2="83968"/>
                        <a14:backgroundMark x1="60500" y1="82381" x2="62333" y2="94603"/>
                        <a14:backgroundMark x1="59667" y1="78571" x2="59833" y2="79365"/>
                        <a14:backgroundMark x1="59833" y1="78413" x2="61333" y2="82857"/>
                        <a14:backgroundMark x1="66333" y1="76508" x2="68833" y2="85556"/>
                        <a14:backgroundMark x1="68583" y1="86984" x2="68417" y2="89841"/>
                        <a14:backgroundMark x1="62667" y1="89365" x2="63917" y2="90317"/>
                        <a14:backgroundMark x1="59250" y1="89683" x2="59250" y2="89683"/>
                        <a14:backgroundMark x1="64583" y1="89841" x2="64583" y2="89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33" t="23413" r="30333" b="10238"/>
          <a:stretch/>
        </p:blipFill>
        <p:spPr bwMode="auto">
          <a:xfrm>
            <a:off x="1845909" y="3664986"/>
            <a:ext cx="1066683" cy="2026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5ACD9A9-9A43-4C62-1EBD-C9198775EC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Swarm</a:t>
            </a:r>
            <a:r>
              <a:rPr lang="de-DE" dirty="0"/>
              <a:t> </a:t>
            </a:r>
            <a:r>
              <a:rPr lang="de-DE" dirty="0" err="1"/>
              <a:t>Intelligence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Graph </a:t>
            </a:r>
            <a:r>
              <a:rPr lang="de-DE" dirty="0" err="1"/>
              <a:t>Neural</a:t>
            </a:r>
            <a:r>
              <a:rPr lang="de-DE" dirty="0"/>
              <a:t> Networks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4589BD2-6CC2-DF3C-7F8D-8DEFD1117D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2878412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347" y="1540575"/>
            <a:ext cx="930809" cy="93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3841507" y="2550129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D96ED0A7-029E-AC84-8E39-3645DA417D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3726779" y="904573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4E99937-6327-2AF7-3AC6-C7D5D9B8152E}"/>
              </a:ext>
            </a:extLst>
          </p:cNvPr>
          <p:cNvSpPr txBox="1"/>
          <p:nvPr/>
        </p:nvSpPr>
        <p:spPr>
          <a:xfrm>
            <a:off x="5385296" y="1854665"/>
            <a:ext cx="136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4258653-CDB0-596F-BCCD-773CF877A15E}"/>
              </a:ext>
            </a:extLst>
          </p:cNvPr>
          <p:cNvSpPr txBox="1"/>
          <p:nvPr/>
        </p:nvSpPr>
        <p:spPr>
          <a:xfrm>
            <a:off x="4012028" y="4510547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not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2871589-C9D8-F389-9F7E-7BB1155EB164}"/>
              </a:ext>
            </a:extLst>
          </p:cNvPr>
          <p:cNvSpPr txBox="1"/>
          <p:nvPr/>
        </p:nvSpPr>
        <p:spPr>
          <a:xfrm>
            <a:off x="6162778" y="1857935"/>
            <a:ext cx="281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CE6F9FE-6F1F-2EA2-AEEE-9DA32AED0F2A}"/>
              </a:ext>
            </a:extLst>
          </p:cNvPr>
          <p:cNvSpPr txBox="1"/>
          <p:nvPr/>
        </p:nvSpPr>
        <p:spPr>
          <a:xfrm>
            <a:off x="3959640" y="3213909"/>
            <a:ext cx="1263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E46943-8FAF-C952-0EC6-900FEC61282F}"/>
              </a:ext>
            </a:extLst>
          </p:cNvPr>
          <p:cNvSpPr txBox="1"/>
          <p:nvPr/>
        </p:nvSpPr>
        <p:spPr>
          <a:xfrm>
            <a:off x="5655835" y="3115717"/>
            <a:ext cx="7505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40AD48"/>
                </a:solidFill>
              </a:rPr>
              <a:t>+1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BCE176A-2EB5-9F7E-A005-E1808FBF5FEA}"/>
              </a:ext>
            </a:extLst>
          </p:cNvPr>
          <p:cNvSpPr txBox="1"/>
          <p:nvPr/>
        </p:nvSpPr>
        <p:spPr>
          <a:xfrm>
            <a:off x="5653585" y="4421911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4228C09-3340-FFE1-D3B2-B3611DB82B57}"/>
              </a:ext>
            </a:extLst>
          </p:cNvPr>
          <p:cNvSpPr txBox="1"/>
          <p:nvPr/>
        </p:nvSpPr>
        <p:spPr>
          <a:xfrm>
            <a:off x="7169859" y="3115717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8D3CCBA-D569-00CF-DBF0-EF52F58F544A}"/>
              </a:ext>
            </a:extLst>
          </p:cNvPr>
          <p:cNvSpPr txBox="1"/>
          <p:nvPr/>
        </p:nvSpPr>
        <p:spPr>
          <a:xfrm>
            <a:off x="7339321" y="4447834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ECD06"/>
                </a:solidFill>
              </a:rPr>
              <a:t>0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C10DA60-6581-1CCE-DA47-8777CA5A22F0}"/>
              </a:ext>
            </a:extLst>
          </p:cNvPr>
          <p:cNvSpPr txBox="1"/>
          <p:nvPr/>
        </p:nvSpPr>
        <p:spPr>
          <a:xfrm>
            <a:off x="5960150" y="5440296"/>
            <a:ext cx="34763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rgbClr val="C446FF"/>
                </a:solidFill>
              </a:rPr>
              <a:t>score smart </a:t>
            </a:r>
            <a:r>
              <a:rPr lang="de-DE" sz="2800" dirty="0" err="1">
                <a:solidFill>
                  <a:srgbClr val="C446FF"/>
                </a:solidFill>
              </a:rPr>
              <a:t>behaviour</a:t>
            </a:r>
            <a:r>
              <a:rPr lang="de-DE" sz="2800" dirty="0">
                <a:solidFill>
                  <a:srgbClr val="C446FF"/>
                </a:solidFill>
              </a:rPr>
              <a:t>, not </a:t>
            </a:r>
            <a:r>
              <a:rPr lang="de-DE" sz="2800" dirty="0" err="1">
                <a:solidFill>
                  <a:srgbClr val="C446FF"/>
                </a:solidFill>
              </a:rPr>
              <a:t>correct</a:t>
            </a:r>
            <a:r>
              <a:rPr lang="de-DE" sz="2800" dirty="0">
                <a:solidFill>
                  <a:srgbClr val="C446FF"/>
                </a:solidFill>
              </a:rPr>
              <a:t> </a:t>
            </a:r>
            <a:r>
              <a:rPr lang="de-DE" sz="2800" dirty="0" err="1">
                <a:solidFill>
                  <a:srgbClr val="C446FF"/>
                </a:solidFill>
              </a:rPr>
              <a:t>behaviour</a:t>
            </a:r>
            <a:endParaRPr lang="de-DE" sz="2800" dirty="0">
              <a:solidFill>
                <a:srgbClr val="C446FF"/>
              </a:solidFill>
            </a:endParaRPr>
          </a:p>
        </p:txBody>
      </p:sp>
      <p:sp>
        <p:nvSpPr>
          <p:cNvPr id="9" name="Inhaltsplatzhalter 6">
            <a:extLst>
              <a:ext uri="{FF2B5EF4-FFF2-40B4-BE49-F238E27FC236}">
                <a16:creationId xmlns:a16="http://schemas.microsoft.com/office/drawing/2014/main" id="{BC8B989E-AF9C-BAFE-F79E-99CD8BDD9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rgbClr val="C446FF"/>
                </a:solidFill>
              </a:rPr>
              <a:t>Reward</a:t>
            </a:r>
            <a:endParaRPr lang="de-DE" sz="1400" dirty="0">
              <a:solidFill>
                <a:srgbClr val="C446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39221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347" y="1540575"/>
            <a:ext cx="930809" cy="93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3841507" y="2550129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D96ED0A7-029E-AC84-8E39-3645DA417D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3726779" y="904573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4E99937-6327-2AF7-3AC6-C7D5D9B8152E}"/>
              </a:ext>
            </a:extLst>
          </p:cNvPr>
          <p:cNvSpPr txBox="1"/>
          <p:nvPr/>
        </p:nvSpPr>
        <p:spPr>
          <a:xfrm>
            <a:off x="5385296" y="1854665"/>
            <a:ext cx="136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4258653-CDB0-596F-BCCD-773CF877A15E}"/>
              </a:ext>
            </a:extLst>
          </p:cNvPr>
          <p:cNvSpPr txBox="1"/>
          <p:nvPr/>
        </p:nvSpPr>
        <p:spPr>
          <a:xfrm>
            <a:off x="4012028" y="4510547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not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2871589-C9D8-F389-9F7E-7BB1155EB164}"/>
              </a:ext>
            </a:extLst>
          </p:cNvPr>
          <p:cNvSpPr txBox="1"/>
          <p:nvPr/>
        </p:nvSpPr>
        <p:spPr>
          <a:xfrm>
            <a:off x="6162778" y="1857935"/>
            <a:ext cx="281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CE6F9FE-6F1F-2EA2-AEEE-9DA32AED0F2A}"/>
              </a:ext>
            </a:extLst>
          </p:cNvPr>
          <p:cNvSpPr txBox="1"/>
          <p:nvPr/>
        </p:nvSpPr>
        <p:spPr>
          <a:xfrm>
            <a:off x="3959640" y="3213909"/>
            <a:ext cx="1263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E46943-8FAF-C952-0EC6-900FEC61282F}"/>
              </a:ext>
            </a:extLst>
          </p:cNvPr>
          <p:cNvSpPr txBox="1"/>
          <p:nvPr/>
        </p:nvSpPr>
        <p:spPr>
          <a:xfrm>
            <a:off x="5655835" y="3115717"/>
            <a:ext cx="7505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40AD48"/>
                </a:solidFill>
              </a:rPr>
              <a:t>+1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BCE176A-2EB5-9F7E-A005-E1808FBF5FEA}"/>
              </a:ext>
            </a:extLst>
          </p:cNvPr>
          <p:cNvSpPr txBox="1"/>
          <p:nvPr/>
        </p:nvSpPr>
        <p:spPr>
          <a:xfrm>
            <a:off x="5653585" y="4421911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4228C09-3340-FFE1-D3B2-B3611DB82B57}"/>
              </a:ext>
            </a:extLst>
          </p:cNvPr>
          <p:cNvSpPr txBox="1"/>
          <p:nvPr/>
        </p:nvSpPr>
        <p:spPr>
          <a:xfrm>
            <a:off x="7169859" y="3115717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DAF456B-11ED-EF4A-DEA4-3EBC75EE8646}"/>
              </a:ext>
            </a:extLst>
          </p:cNvPr>
          <p:cNvSpPr txBox="1"/>
          <p:nvPr/>
        </p:nvSpPr>
        <p:spPr>
          <a:xfrm>
            <a:off x="7117554" y="4459043"/>
            <a:ext cx="7505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40AD48"/>
                </a:solidFill>
              </a:rPr>
              <a:t>+1</a:t>
            </a:r>
          </a:p>
        </p:txBody>
      </p:sp>
      <p:sp>
        <p:nvSpPr>
          <p:cNvPr id="10" name="Inhaltsplatzhalter 6">
            <a:extLst>
              <a:ext uri="{FF2B5EF4-FFF2-40B4-BE49-F238E27FC236}">
                <a16:creationId xmlns:a16="http://schemas.microsoft.com/office/drawing/2014/main" id="{87FC720B-1E5A-2231-D188-9E789FD0A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rgbClr val="C446FF"/>
                </a:solidFill>
              </a:rPr>
              <a:t>Reward</a:t>
            </a:r>
            <a:endParaRPr lang="de-DE" sz="1400" dirty="0">
              <a:solidFill>
                <a:srgbClr val="C446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176551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500" y="3745900"/>
            <a:ext cx="930809" cy="93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7610987" y="1872938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D96ED0A7-029E-AC84-8E39-3645DA417D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6724145" y="620459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4E99937-6327-2AF7-3AC6-C7D5D9B8152E}"/>
              </a:ext>
            </a:extLst>
          </p:cNvPr>
          <p:cNvSpPr txBox="1"/>
          <p:nvPr/>
        </p:nvSpPr>
        <p:spPr>
          <a:xfrm>
            <a:off x="2442249" y="3245699"/>
            <a:ext cx="136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4258653-CDB0-596F-BCCD-773CF877A15E}"/>
              </a:ext>
            </a:extLst>
          </p:cNvPr>
          <p:cNvSpPr txBox="1"/>
          <p:nvPr/>
        </p:nvSpPr>
        <p:spPr>
          <a:xfrm>
            <a:off x="7530887" y="1077598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never</a:t>
            </a:r>
            <a:r>
              <a:rPr lang="de-DE" dirty="0"/>
              <a:t>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2871589-C9D8-F389-9F7E-7BB1155EB164}"/>
              </a:ext>
            </a:extLst>
          </p:cNvPr>
          <p:cNvSpPr txBox="1"/>
          <p:nvPr/>
        </p:nvSpPr>
        <p:spPr>
          <a:xfrm>
            <a:off x="1730123" y="4522751"/>
            <a:ext cx="281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D46BD64F-52D9-3336-BB18-59F679EB2C8D}"/>
              </a:ext>
            </a:extLst>
          </p:cNvPr>
          <p:cNvCxnSpPr>
            <a:cxnSpLocks/>
          </p:cNvCxnSpPr>
          <p:nvPr/>
        </p:nvCxnSpPr>
        <p:spPr>
          <a:xfrm>
            <a:off x="1364974" y="5456498"/>
            <a:ext cx="946205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AD3C8A9E-2309-3093-8284-6BDCF67C8DC2}"/>
              </a:ext>
            </a:extLst>
          </p:cNvPr>
          <p:cNvSpPr txBox="1"/>
          <p:nvPr/>
        </p:nvSpPr>
        <p:spPr>
          <a:xfrm>
            <a:off x="10389704" y="5009322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time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D3EF907D-4705-7503-5E3F-FFDF1567F823}"/>
              </a:ext>
            </a:extLst>
          </p:cNvPr>
          <p:cNvSpPr txBox="1"/>
          <p:nvPr/>
        </p:nvSpPr>
        <p:spPr>
          <a:xfrm>
            <a:off x="5358197" y="5797439"/>
            <a:ext cx="19907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/>
              <a:t>0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D455B26D-F67C-5978-DEA1-77B9B1333CF8}"/>
              </a:ext>
            </a:extLst>
          </p:cNvPr>
          <p:cNvSpPr txBox="1"/>
          <p:nvPr/>
        </p:nvSpPr>
        <p:spPr>
          <a:xfrm>
            <a:off x="3502975" y="5777211"/>
            <a:ext cx="2699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/>
              <a:t>total score = 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C6FA9AFB-66A0-5D04-AA28-EB601F976551}"/>
              </a:ext>
            </a:extLst>
          </p:cNvPr>
          <p:cNvSpPr txBox="1"/>
          <p:nvPr/>
        </p:nvSpPr>
        <p:spPr>
          <a:xfrm>
            <a:off x="3373287" y="1286736"/>
            <a:ext cx="209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pr</a:t>
            </a:r>
            <a:r>
              <a:rPr lang="de-DE" dirty="0"/>
              <a:t>[switch </a:t>
            </a:r>
            <a:r>
              <a:rPr lang="de-DE" dirty="0" err="1"/>
              <a:t>oracle</a:t>
            </a:r>
            <a:r>
              <a:rPr lang="de-DE" dirty="0"/>
              <a:t>] = 1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F9ACCF91-D666-CE02-99FF-F7CCF564F6DC}"/>
              </a:ext>
            </a:extLst>
          </p:cNvPr>
          <p:cNvSpPr txBox="1"/>
          <p:nvPr/>
        </p:nvSpPr>
        <p:spPr>
          <a:xfrm>
            <a:off x="5832202" y="1099220"/>
            <a:ext cx="4415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+</a:t>
            </a:r>
          </a:p>
        </p:txBody>
      </p:sp>
      <p:sp>
        <p:nvSpPr>
          <p:cNvPr id="5" name="Inhaltsplatzhalter 6">
            <a:extLst>
              <a:ext uri="{FF2B5EF4-FFF2-40B4-BE49-F238E27FC236}">
                <a16:creationId xmlns:a16="http://schemas.microsoft.com/office/drawing/2014/main" id="{F424F0D0-EAD3-D5BF-2463-1F3F5156B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rgbClr val="C446FF"/>
                </a:solidFill>
              </a:rPr>
              <a:t>Reward</a:t>
            </a:r>
            <a:endParaRPr lang="de-DE" sz="1400" dirty="0">
              <a:solidFill>
                <a:srgbClr val="C446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909736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500" y="3745900"/>
            <a:ext cx="930809" cy="93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4E99937-6327-2AF7-3AC6-C7D5D9B8152E}"/>
              </a:ext>
            </a:extLst>
          </p:cNvPr>
          <p:cNvSpPr txBox="1"/>
          <p:nvPr/>
        </p:nvSpPr>
        <p:spPr>
          <a:xfrm>
            <a:off x="2442249" y="3245699"/>
            <a:ext cx="136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</a:p>
          <a:p>
            <a:pPr algn="ctr"/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2871589-C9D8-F389-9F7E-7BB1155EB164}"/>
              </a:ext>
            </a:extLst>
          </p:cNvPr>
          <p:cNvSpPr txBox="1"/>
          <p:nvPr/>
        </p:nvSpPr>
        <p:spPr>
          <a:xfrm>
            <a:off x="1730123" y="4522751"/>
            <a:ext cx="281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E46943-8FAF-C952-0EC6-900FEC61282F}"/>
              </a:ext>
            </a:extLst>
          </p:cNvPr>
          <p:cNvSpPr txBox="1"/>
          <p:nvPr/>
        </p:nvSpPr>
        <p:spPr>
          <a:xfrm>
            <a:off x="4133560" y="4465211"/>
            <a:ext cx="7505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40AD48"/>
                </a:solidFill>
              </a:rPr>
              <a:t>+1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D46BD64F-52D9-3336-BB18-59F679EB2C8D}"/>
              </a:ext>
            </a:extLst>
          </p:cNvPr>
          <p:cNvCxnSpPr>
            <a:cxnSpLocks/>
          </p:cNvCxnSpPr>
          <p:nvPr/>
        </p:nvCxnSpPr>
        <p:spPr>
          <a:xfrm>
            <a:off x="1364974" y="5456498"/>
            <a:ext cx="946205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AD3C8A9E-2309-3093-8284-6BDCF67C8DC2}"/>
              </a:ext>
            </a:extLst>
          </p:cNvPr>
          <p:cNvSpPr txBox="1"/>
          <p:nvPr/>
        </p:nvSpPr>
        <p:spPr>
          <a:xfrm>
            <a:off x="10389704" y="5009322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time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30842148-82D5-E54D-8F1B-452A856686D7}"/>
              </a:ext>
            </a:extLst>
          </p:cNvPr>
          <p:cNvSpPr txBox="1"/>
          <p:nvPr/>
        </p:nvSpPr>
        <p:spPr>
          <a:xfrm>
            <a:off x="6073415" y="5772571"/>
            <a:ext cx="19907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40AD48"/>
                </a:solidFill>
              </a:rPr>
              <a:t>+1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10CA192-51E3-A31A-D676-B38952E70278}"/>
              </a:ext>
            </a:extLst>
          </p:cNvPr>
          <p:cNvSpPr txBox="1"/>
          <p:nvPr/>
        </p:nvSpPr>
        <p:spPr>
          <a:xfrm>
            <a:off x="3502975" y="5777211"/>
            <a:ext cx="2699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/>
              <a:t>total score = </a:t>
            </a:r>
          </a:p>
        </p:txBody>
      </p:sp>
      <p:sp>
        <p:nvSpPr>
          <p:cNvPr id="19" name="Zylinder 18">
            <a:extLst>
              <a:ext uri="{FF2B5EF4-FFF2-40B4-BE49-F238E27FC236}">
                <a16:creationId xmlns:a16="http://schemas.microsoft.com/office/drawing/2014/main" id="{0D6115D7-9DD2-04DB-5B27-FECA797A1EE5}"/>
              </a:ext>
            </a:extLst>
          </p:cNvPr>
          <p:cNvSpPr/>
          <p:nvPr/>
        </p:nvSpPr>
        <p:spPr>
          <a:xfrm>
            <a:off x="7610987" y="1872938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8D76FAF-E255-ED15-C7A7-73A8EA9307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6724145" y="620459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56559D5B-183A-D96B-50B0-366F94A7ADFE}"/>
              </a:ext>
            </a:extLst>
          </p:cNvPr>
          <p:cNvSpPr txBox="1"/>
          <p:nvPr/>
        </p:nvSpPr>
        <p:spPr>
          <a:xfrm>
            <a:off x="7530887" y="1077598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never</a:t>
            </a:r>
            <a:r>
              <a:rPr lang="de-DE" dirty="0"/>
              <a:t>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8A5190A2-2452-C500-25DA-259B7722F21B}"/>
              </a:ext>
            </a:extLst>
          </p:cNvPr>
          <p:cNvSpPr txBox="1"/>
          <p:nvPr/>
        </p:nvSpPr>
        <p:spPr>
          <a:xfrm>
            <a:off x="3373287" y="1286736"/>
            <a:ext cx="209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pr</a:t>
            </a:r>
            <a:r>
              <a:rPr lang="de-DE" dirty="0"/>
              <a:t>[switch </a:t>
            </a:r>
            <a:r>
              <a:rPr lang="de-DE" dirty="0" err="1"/>
              <a:t>oracle</a:t>
            </a:r>
            <a:r>
              <a:rPr lang="de-DE" dirty="0"/>
              <a:t>] = 1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D197BE3C-AE67-36C6-7F8E-903BA5F5F170}"/>
              </a:ext>
            </a:extLst>
          </p:cNvPr>
          <p:cNvSpPr txBox="1"/>
          <p:nvPr/>
        </p:nvSpPr>
        <p:spPr>
          <a:xfrm>
            <a:off x="5832202" y="1099220"/>
            <a:ext cx="4415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+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48088A53-987D-A49C-8E8E-70516C074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rgbClr val="C446FF"/>
                </a:solidFill>
              </a:rPr>
              <a:t>Reward</a:t>
            </a:r>
            <a:endParaRPr lang="de-DE" sz="1400" dirty="0">
              <a:solidFill>
                <a:srgbClr val="C446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15140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500" y="3745900"/>
            <a:ext cx="930809" cy="93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4E99937-6327-2AF7-3AC6-C7D5D9B8152E}"/>
              </a:ext>
            </a:extLst>
          </p:cNvPr>
          <p:cNvSpPr txBox="1"/>
          <p:nvPr/>
        </p:nvSpPr>
        <p:spPr>
          <a:xfrm>
            <a:off x="2442249" y="3245699"/>
            <a:ext cx="136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2871589-C9D8-F389-9F7E-7BB1155EB164}"/>
              </a:ext>
            </a:extLst>
          </p:cNvPr>
          <p:cNvSpPr txBox="1"/>
          <p:nvPr/>
        </p:nvSpPr>
        <p:spPr>
          <a:xfrm>
            <a:off x="1730123" y="4522751"/>
            <a:ext cx="281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2"/>
                </a:solidFill>
              </a:rPr>
              <a:t>don‘t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</a:p>
          <a:p>
            <a:pPr algn="ctr"/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E46943-8FAF-C952-0EC6-900FEC61282F}"/>
              </a:ext>
            </a:extLst>
          </p:cNvPr>
          <p:cNvSpPr txBox="1"/>
          <p:nvPr/>
        </p:nvSpPr>
        <p:spPr>
          <a:xfrm>
            <a:off x="4133560" y="4465211"/>
            <a:ext cx="7505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40AD48"/>
                </a:solidFill>
              </a:rPr>
              <a:t>+1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BCE176A-2EB5-9F7E-A005-E1808FBF5FEA}"/>
              </a:ext>
            </a:extLst>
          </p:cNvPr>
          <p:cNvSpPr txBox="1"/>
          <p:nvPr/>
        </p:nvSpPr>
        <p:spPr>
          <a:xfrm>
            <a:off x="5647853" y="3125558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D46BD64F-52D9-3336-BB18-59F679EB2C8D}"/>
              </a:ext>
            </a:extLst>
          </p:cNvPr>
          <p:cNvCxnSpPr>
            <a:cxnSpLocks/>
          </p:cNvCxnSpPr>
          <p:nvPr/>
        </p:nvCxnSpPr>
        <p:spPr>
          <a:xfrm>
            <a:off x="1364974" y="5456498"/>
            <a:ext cx="946205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AD3C8A9E-2309-3093-8284-6BDCF67C8DC2}"/>
              </a:ext>
            </a:extLst>
          </p:cNvPr>
          <p:cNvSpPr txBox="1"/>
          <p:nvPr/>
        </p:nvSpPr>
        <p:spPr>
          <a:xfrm>
            <a:off x="10389704" y="5009322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time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EDB8A09-EDF8-A8A9-F171-34FBA947B4BF}"/>
              </a:ext>
            </a:extLst>
          </p:cNvPr>
          <p:cNvSpPr txBox="1"/>
          <p:nvPr/>
        </p:nvSpPr>
        <p:spPr>
          <a:xfrm>
            <a:off x="5358197" y="5797439"/>
            <a:ext cx="19907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/>
              <a:t>0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F64D581-0AD8-3D18-052F-8151FE7488E0}"/>
              </a:ext>
            </a:extLst>
          </p:cNvPr>
          <p:cNvSpPr txBox="1"/>
          <p:nvPr/>
        </p:nvSpPr>
        <p:spPr>
          <a:xfrm>
            <a:off x="3502975" y="5777211"/>
            <a:ext cx="2699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/>
              <a:t>total score = </a:t>
            </a:r>
          </a:p>
        </p:txBody>
      </p:sp>
      <p:sp>
        <p:nvSpPr>
          <p:cNvPr id="19" name="Zylinder 18">
            <a:extLst>
              <a:ext uri="{FF2B5EF4-FFF2-40B4-BE49-F238E27FC236}">
                <a16:creationId xmlns:a16="http://schemas.microsoft.com/office/drawing/2014/main" id="{8CC5D480-0D05-A347-D3E7-52FF6D809FC5}"/>
              </a:ext>
            </a:extLst>
          </p:cNvPr>
          <p:cNvSpPr/>
          <p:nvPr/>
        </p:nvSpPr>
        <p:spPr>
          <a:xfrm>
            <a:off x="7610987" y="1872938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C3417B64-25B8-029C-17E2-4200AE0FB7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6724145" y="620459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E75DCA3D-7C71-F1FD-A87A-D90275B7FAEA}"/>
              </a:ext>
            </a:extLst>
          </p:cNvPr>
          <p:cNvSpPr txBox="1"/>
          <p:nvPr/>
        </p:nvSpPr>
        <p:spPr>
          <a:xfrm>
            <a:off x="7530887" y="1077598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never</a:t>
            </a:r>
            <a:r>
              <a:rPr lang="de-DE" dirty="0"/>
              <a:t>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075AEBF4-5C29-4988-3DF5-1D3A030A11CE}"/>
              </a:ext>
            </a:extLst>
          </p:cNvPr>
          <p:cNvSpPr txBox="1"/>
          <p:nvPr/>
        </p:nvSpPr>
        <p:spPr>
          <a:xfrm>
            <a:off x="3373287" y="1286736"/>
            <a:ext cx="209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pr</a:t>
            </a:r>
            <a:r>
              <a:rPr lang="de-DE" dirty="0"/>
              <a:t>[switch </a:t>
            </a:r>
            <a:r>
              <a:rPr lang="de-DE" dirty="0" err="1"/>
              <a:t>oracle</a:t>
            </a:r>
            <a:r>
              <a:rPr lang="de-DE" dirty="0"/>
              <a:t>] = 1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3EE79881-12A9-AA16-0FC0-4B8B2BB40EDD}"/>
              </a:ext>
            </a:extLst>
          </p:cNvPr>
          <p:cNvSpPr txBox="1"/>
          <p:nvPr/>
        </p:nvSpPr>
        <p:spPr>
          <a:xfrm>
            <a:off x="5832202" y="1099220"/>
            <a:ext cx="4415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+</a:t>
            </a:r>
          </a:p>
        </p:txBody>
      </p:sp>
      <p:sp>
        <p:nvSpPr>
          <p:cNvPr id="8" name="Inhaltsplatzhalter 6">
            <a:extLst>
              <a:ext uri="{FF2B5EF4-FFF2-40B4-BE49-F238E27FC236}">
                <a16:creationId xmlns:a16="http://schemas.microsoft.com/office/drawing/2014/main" id="{ACE3BA8B-89D5-40A5-50F0-433179797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rgbClr val="C446FF"/>
                </a:solidFill>
              </a:rPr>
              <a:t>Reward</a:t>
            </a:r>
            <a:endParaRPr lang="de-DE" sz="1400" dirty="0">
              <a:solidFill>
                <a:srgbClr val="C446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54355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500" y="3745900"/>
            <a:ext cx="930809" cy="93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4E99937-6327-2AF7-3AC6-C7D5D9B8152E}"/>
              </a:ext>
            </a:extLst>
          </p:cNvPr>
          <p:cNvSpPr txBox="1"/>
          <p:nvPr/>
        </p:nvSpPr>
        <p:spPr>
          <a:xfrm>
            <a:off x="2442249" y="3245699"/>
            <a:ext cx="136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</a:p>
          <a:p>
            <a:pPr algn="ctr"/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2871589-C9D8-F389-9F7E-7BB1155EB164}"/>
              </a:ext>
            </a:extLst>
          </p:cNvPr>
          <p:cNvSpPr txBox="1"/>
          <p:nvPr/>
        </p:nvSpPr>
        <p:spPr>
          <a:xfrm>
            <a:off x="1730123" y="4522751"/>
            <a:ext cx="281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E46943-8FAF-C952-0EC6-900FEC61282F}"/>
              </a:ext>
            </a:extLst>
          </p:cNvPr>
          <p:cNvSpPr txBox="1"/>
          <p:nvPr/>
        </p:nvSpPr>
        <p:spPr>
          <a:xfrm>
            <a:off x="4133560" y="4465211"/>
            <a:ext cx="7505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40AD48"/>
                </a:solidFill>
              </a:rPr>
              <a:t>+1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BCE176A-2EB5-9F7E-A005-E1808FBF5FEA}"/>
              </a:ext>
            </a:extLst>
          </p:cNvPr>
          <p:cNvSpPr txBox="1"/>
          <p:nvPr/>
        </p:nvSpPr>
        <p:spPr>
          <a:xfrm>
            <a:off x="5647853" y="3125558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6B9FE9-533A-7F24-D31A-96524185009C}"/>
              </a:ext>
            </a:extLst>
          </p:cNvPr>
          <p:cNvSpPr txBox="1"/>
          <p:nvPr/>
        </p:nvSpPr>
        <p:spPr>
          <a:xfrm>
            <a:off x="7133590" y="4443239"/>
            <a:ext cx="7505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40AD48"/>
                </a:solidFill>
              </a:rPr>
              <a:t>+1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D46BD64F-52D9-3336-BB18-59F679EB2C8D}"/>
              </a:ext>
            </a:extLst>
          </p:cNvPr>
          <p:cNvCxnSpPr>
            <a:cxnSpLocks/>
          </p:cNvCxnSpPr>
          <p:nvPr/>
        </p:nvCxnSpPr>
        <p:spPr>
          <a:xfrm>
            <a:off x="1364974" y="5456498"/>
            <a:ext cx="946205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AD3C8A9E-2309-3093-8284-6BDCF67C8DC2}"/>
              </a:ext>
            </a:extLst>
          </p:cNvPr>
          <p:cNvSpPr txBox="1"/>
          <p:nvPr/>
        </p:nvSpPr>
        <p:spPr>
          <a:xfrm>
            <a:off x="10389704" y="5009322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time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94517D6-068C-440B-4489-16656E02B59C}"/>
              </a:ext>
            </a:extLst>
          </p:cNvPr>
          <p:cNvSpPr txBox="1"/>
          <p:nvPr/>
        </p:nvSpPr>
        <p:spPr>
          <a:xfrm>
            <a:off x="6073415" y="5772571"/>
            <a:ext cx="19907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40AD48"/>
                </a:solidFill>
              </a:rPr>
              <a:t>+1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B912BB4D-8ECF-4F13-C4B0-ED5A8905C1DE}"/>
              </a:ext>
            </a:extLst>
          </p:cNvPr>
          <p:cNvSpPr txBox="1"/>
          <p:nvPr/>
        </p:nvSpPr>
        <p:spPr>
          <a:xfrm>
            <a:off x="3502975" y="5777211"/>
            <a:ext cx="2699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/>
              <a:t>total score = </a:t>
            </a:r>
          </a:p>
        </p:txBody>
      </p:sp>
      <p:sp>
        <p:nvSpPr>
          <p:cNvPr id="21" name="Zylinder 20">
            <a:extLst>
              <a:ext uri="{FF2B5EF4-FFF2-40B4-BE49-F238E27FC236}">
                <a16:creationId xmlns:a16="http://schemas.microsoft.com/office/drawing/2014/main" id="{0ADE8EF8-3D13-5B8C-42B3-16504B067BF1}"/>
              </a:ext>
            </a:extLst>
          </p:cNvPr>
          <p:cNvSpPr/>
          <p:nvPr/>
        </p:nvSpPr>
        <p:spPr>
          <a:xfrm>
            <a:off x="7610987" y="1872938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C6EBEF98-E7E9-B498-4994-82E5D20EDE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6724145" y="620459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A7376320-11E6-C353-ED49-FB621E856AD4}"/>
              </a:ext>
            </a:extLst>
          </p:cNvPr>
          <p:cNvSpPr txBox="1"/>
          <p:nvPr/>
        </p:nvSpPr>
        <p:spPr>
          <a:xfrm>
            <a:off x="7530887" y="1077598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never</a:t>
            </a:r>
            <a:r>
              <a:rPr lang="de-DE" dirty="0"/>
              <a:t>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839A33BF-0B20-10A1-5C73-62FFE0552F6C}"/>
              </a:ext>
            </a:extLst>
          </p:cNvPr>
          <p:cNvSpPr txBox="1"/>
          <p:nvPr/>
        </p:nvSpPr>
        <p:spPr>
          <a:xfrm>
            <a:off x="3373287" y="1286736"/>
            <a:ext cx="209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pr</a:t>
            </a:r>
            <a:r>
              <a:rPr lang="de-DE" dirty="0"/>
              <a:t>[switch </a:t>
            </a:r>
            <a:r>
              <a:rPr lang="de-DE" dirty="0" err="1"/>
              <a:t>oracle</a:t>
            </a:r>
            <a:r>
              <a:rPr lang="de-DE" dirty="0"/>
              <a:t>] = 1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11D92341-E26C-6D97-3A3A-44BD63212390}"/>
              </a:ext>
            </a:extLst>
          </p:cNvPr>
          <p:cNvSpPr txBox="1"/>
          <p:nvPr/>
        </p:nvSpPr>
        <p:spPr>
          <a:xfrm>
            <a:off x="5832202" y="1099220"/>
            <a:ext cx="4415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+</a:t>
            </a:r>
          </a:p>
        </p:txBody>
      </p:sp>
      <p:sp>
        <p:nvSpPr>
          <p:cNvPr id="8" name="Inhaltsplatzhalter 6">
            <a:extLst>
              <a:ext uri="{FF2B5EF4-FFF2-40B4-BE49-F238E27FC236}">
                <a16:creationId xmlns:a16="http://schemas.microsoft.com/office/drawing/2014/main" id="{51965F01-05AA-3F2C-7853-F10712EF7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rgbClr val="C446FF"/>
                </a:solidFill>
              </a:rPr>
              <a:t>Reward</a:t>
            </a:r>
            <a:endParaRPr lang="de-DE" sz="1400" dirty="0">
              <a:solidFill>
                <a:srgbClr val="C446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025594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500" y="3745900"/>
            <a:ext cx="930809" cy="93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4E99937-6327-2AF7-3AC6-C7D5D9B8152E}"/>
              </a:ext>
            </a:extLst>
          </p:cNvPr>
          <p:cNvSpPr txBox="1"/>
          <p:nvPr/>
        </p:nvSpPr>
        <p:spPr>
          <a:xfrm>
            <a:off x="2442249" y="3245699"/>
            <a:ext cx="136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2871589-C9D8-F389-9F7E-7BB1155EB164}"/>
              </a:ext>
            </a:extLst>
          </p:cNvPr>
          <p:cNvSpPr txBox="1"/>
          <p:nvPr/>
        </p:nvSpPr>
        <p:spPr>
          <a:xfrm>
            <a:off x="1730123" y="4522751"/>
            <a:ext cx="281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2"/>
                </a:solidFill>
              </a:rPr>
              <a:t>don‘t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</a:p>
          <a:p>
            <a:pPr algn="ctr"/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E46943-8FAF-C952-0EC6-900FEC61282F}"/>
              </a:ext>
            </a:extLst>
          </p:cNvPr>
          <p:cNvSpPr txBox="1"/>
          <p:nvPr/>
        </p:nvSpPr>
        <p:spPr>
          <a:xfrm>
            <a:off x="4133560" y="4465211"/>
            <a:ext cx="7505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40AD48"/>
                </a:solidFill>
              </a:rPr>
              <a:t>+1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BCE176A-2EB5-9F7E-A005-E1808FBF5FEA}"/>
              </a:ext>
            </a:extLst>
          </p:cNvPr>
          <p:cNvSpPr txBox="1"/>
          <p:nvPr/>
        </p:nvSpPr>
        <p:spPr>
          <a:xfrm>
            <a:off x="5647853" y="3125558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4228C09-3340-FFE1-D3B2-B3611DB82B57}"/>
              </a:ext>
            </a:extLst>
          </p:cNvPr>
          <p:cNvSpPr txBox="1"/>
          <p:nvPr/>
        </p:nvSpPr>
        <p:spPr>
          <a:xfrm>
            <a:off x="8759816" y="3128209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6B9FE9-533A-7F24-D31A-96524185009C}"/>
              </a:ext>
            </a:extLst>
          </p:cNvPr>
          <p:cNvSpPr txBox="1"/>
          <p:nvPr/>
        </p:nvSpPr>
        <p:spPr>
          <a:xfrm>
            <a:off x="7133590" y="4443239"/>
            <a:ext cx="7505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40AD48"/>
                </a:solidFill>
              </a:rPr>
              <a:t>+1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D46BD64F-52D9-3336-BB18-59F679EB2C8D}"/>
              </a:ext>
            </a:extLst>
          </p:cNvPr>
          <p:cNvCxnSpPr>
            <a:cxnSpLocks/>
          </p:cNvCxnSpPr>
          <p:nvPr/>
        </p:nvCxnSpPr>
        <p:spPr>
          <a:xfrm>
            <a:off x="1364974" y="5456498"/>
            <a:ext cx="946205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AD3C8A9E-2309-3093-8284-6BDCF67C8DC2}"/>
              </a:ext>
            </a:extLst>
          </p:cNvPr>
          <p:cNvSpPr txBox="1"/>
          <p:nvPr/>
        </p:nvSpPr>
        <p:spPr>
          <a:xfrm>
            <a:off x="10389704" y="5009322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time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8EA7402-0902-6694-BB43-2ACC9C3BCF7A}"/>
              </a:ext>
            </a:extLst>
          </p:cNvPr>
          <p:cNvSpPr txBox="1"/>
          <p:nvPr/>
        </p:nvSpPr>
        <p:spPr>
          <a:xfrm>
            <a:off x="3502975" y="5777211"/>
            <a:ext cx="2699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/>
              <a:t>total score = 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0778296-A09E-9FF8-E354-CB8611DDE69C}"/>
              </a:ext>
            </a:extLst>
          </p:cNvPr>
          <p:cNvSpPr txBox="1"/>
          <p:nvPr/>
        </p:nvSpPr>
        <p:spPr>
          <a:xfrm>
            <a:off x="5358197" y="5797439"/>
            <a:ext cx="19907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/>
              <a:t>0</a:t>
            </a:r>
          </a:p>
        </p:txBody>
      </p:sp>
      <p:sp>
        <p:nvSpPr>
          <p:cNvPr id="17" name="Zylinder 16">
            <a:extLst>
              <a:ext uri="{FF2B5EF4-FFF2-40B4-BE49-F238E27FC236}">
                <a16:creationId xmlns:a16="http://schemas.microsoft.com/office/drawing/2014/main" id="{E3E4CD81-DF34-A933-90C9-1A1DBEB00E17}"/>
              </a:ext>
            </a:extLst>
          </p:cNvPr>
          <p:cNvSpPr/>
          <p:nvPr/>
        </p:nvSpPr>
        <p:spPr>
          <a:xfrm>
            <a:off x="7610987" y="1872938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9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6F95F2BF-7309-322F-5336-037C3D1B66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6724145" y="620459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BD6C854D-C23B-CC4F-B187-D925156B0F60}"/>
              </a:ext>
            </a:extLst>
          </p:cNvPr>
          <p:cNvSpPr txBox="1"/>
          <p:nvPr/>
        </p:nvSpPr>
        <p:spPr>
          <a:xfrm>
            <a:off x="7530887" y="1077598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never</a:t>
            </a:r>
            <a:r>
              <a:rPr lang="de-DE" dirty="0"/>
              <a:t>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9D5BE8D0-91DF-8ECD-8715-AC9ABB18725A}"/>
              </a:ext>
            </a:extLst>
          </p:cNvPr>
          <p:cNvSpPr txBox="1"/>
          <p:nvPr/>
        </p:nvSpPr>
        <p:spPr>
          <a:xfrm>
            <a:off x="3373287" y="1286736"/>
            <a:ext cx="209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pr</a:t>
            </a:r>
            <a:r>
              <a:rPr lang="de-DE" dirty="0"/>
              <a:t>[switch </a:t>
            </a:r>
            <a:r>
              <a:rPr lang="de-DE" dirty="0" err="1"/>
              <a:t>oracle</a:t>
            </a:r>
            <a:r>
              <a:rPr lang="de-DE" dirty="0"/>
              <a:t>] = 1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6C56A8D0-62F4-A967-6B32-DB3FA7C71CC1}"/>
              </a:ext>
            </a:extLst>
          </p:cNvPr>
          <p:cNvSpPr txBox="1"/>
          <p:nvPr/>
        </p:nvSpPr>
        <p:spPr>
          <a:xfrm>
            <a:off x="5832202" y="1099220"/>
            <a:ext cx="4415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+</a:t>
            </a:r>
          </a:p>
        </p:txBody>
      </p:sp>
      <p:sp>
        <p:nvSpPr>
          <p:cNvPr id="8" name="Inhaltsplatzhalter 6">
            <a:extLst>
              <a:ext uri="{FF2B5EF4-FFF2-40B4-BE49-F238E27FC236}">
                <a16:creationId xmlns:a16="http://schemas.microsoft.com/office/drawing/2014/main" id="{DB03A2F3-D781-90F0-36A1-25390D977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rgbClr val="C446FF"/>
                </a:solidFill>
              </a:rPr>
              <a:t>Reward</a:t>
            </a:r>
            <a:endParaRPr lang="de-DE" sz="1400" dirty="0">
              <a:solidFill>
                <a:srgbClr val="C446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611217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500" y="3745900"/>
            <a:ext cx="930809" cy="93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4E99937-6327-2AF7-3AC6-C7D5D9B8152E}"/>
              </a:ext>
            </a:extLst>
          </p:cNvPr>
          <p:cNvSpPr txBox="1"/>
          <p:nvPr/>
        </p:nvSpPr>
        <p:spPr>
          <a:xfrm>
            <a:off x="2442249" y="3245699"/>
            <a:ext cx="136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2871589-C9D8-F389-9F7E-7BB1155EB164}"/>
              </a:ext>
            </a:extLst>
          </p:cNvPr>
          <p:cNvSpPr txBox="1"/>
          <p:nvPr/>
        </p:nvSpPr>
        <p:spPr>
          <a:xfrm>
            <a:off x="1730123" y="4522751"/>
            <a:ext cx="281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2"/>
                </a:solidFill>
              </a:rPr>
              <a:t>don‘t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</a:p>
          <a:p>
            <a:pPr algn="ctr"/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E46943-8FAF-C952-0EC6-900FEC61282F}"/>
              </a:ext>
            </a:extLst>
          </p:cNvPr>
          <p:cNvSpPr txBox="1"/>
          <p:nvPr/>
        </p:nvSpPr>
        <p:spPr>
          <a:xfrm>
            <a:off x="4345594" y="4465211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ECD06"/>
                </a:solidFill>
              </a:rPr>
              <a:t>0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BCE176A-2EB5-9F7E-A005-E1808FBF5FEA}"/>
              </a:ext>
            </a:extLst>
          </p:cNvPr>
          <p:cNvSpPr txBox="1"/>
          <p:nvPr/>
        </p:nvSpPr>
        <p:spPr>
          <a:xfrm>
            <a:off x="5647853" y="3125558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4228C09-3340-FFE1-D3B2-B3611DB82B57}"/>
              </a:ext>
            </a:extLst>
          </p:cNvPr>
          <p:cNvSpPr txBox="1"/>
          <p:nvPr/>
        </p:nvSpPr>
        <p:spPr>
          <a:xfrm>
            <a:off x="8759816" y="3128209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6B9FE9-533A-7F24-D31A-96524185009C}"/>
              </a:ext>
            </a:extLst>
          </p:cNvPr>
          <p:cNvSpPr txBox="1"/>
          <p:nvPr/>
        </p:nvSpPr>
        <p:spPr>
          <a:xfrm>
            <a:off x="7345624" y="4443239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ECD06"/>
                </a:solidFill>
              </a:rPr>
              <a:t>0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D46BD64F-52D9-3336-BB18-59F679EB2C8D}"/>
              </a:ext>
            </a:extLst>
          </p:cNvPr>
          <p:cNvCxnSpPr>
            <a:cxnSpLocks/>
          </p:cNvCxnSpPr>
          <p:nvPr/>
        </p:nvCxnSpPr>
        <p:spPr>
          <a:xfrm>
            <a:off x="1364974" y="5456498"/>
            <a:ext cx="946205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AD3C8A9E-2309-3093-8284-6BDCF67C8DC2}"/>
              </a:ext>
            </a:extLst>
          </p:cNvPr>
          <p:cNvSpPr txBox="1"/>
          <p:nvPr/>
        </p:nvSpPr>
        <p:spPr>
          <a:xfrm>
            <a:off x="10389704" y="5009322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time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8EA7402-0902-6694-BB43-2ACC9C3BCF7A}"/>
              </a:ext>
            </a:extLst>
          </p:cNvPr>
          <p:cNvSpPr txBox="1"/>
          <p:nvPr/>
        </p:nvSpPr>
        <p:spPr>
          <a:xfrm>
            <a:off x="3502975" y="5777211"/>
            <a:ext cx="2699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/>
              <a:t>total score = 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0778296-A09E-9FF8-E354-CB8611DDE69C}"/>
              </a:ext>
            </a:extLst>
          </p:cNvPr>
          <p:cNvSpPr txBox="1"/>
          <p:nvPr/>
        </p:nvSpPr>
        <p:spPr>
          <a:xfrm>
            <a:off x="5358197" y="5797439"/>
            <a:ext cx="19907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rgbClr val="FF0000"/>
                </a:solidFill>
              </a:rPr>
              <a:t>-2</a:t>
            </a:r>
          </a:p>
        </p:txBody>
      </p:sp>
      <p:sp>
        <p:nvSpPr>
          <p:cNvPr id="17" name="Zylinder 16">
            <a:extLst>
              <a:ext uri="{FF2B5EF4-FFF2-40B4-BE49-F238E27FC236}">
                <a16:creationId xmlns:a16="http://schemas.microsoft.com/office/drawing/2014/main" id="{E3E4CD81-DF34-A933-90C9-1A1DBEB00E17}"/>
              </a:ext>
            </a:extLst>
          </p:cNvPr>
          <p:cNvSpPr/>
          <p:nvPr/>
        </p:nvSpPr>
        <p:spPr>
          <a:xfrm>
            <a:off x="7610987" y="1872938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9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6F95F2BF-7309-322F-5336-037C3D1B66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6724145" y="620459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BD6C854D-C23B-CC4F-B187-D925156B0F60}"/>
              </a:ext>
            </a:extLst>
          </p:cNvPr>
          <p:cNvSpPr txBox="1"/>
          <p:nvPr/>
        </p:nvSpPr>
        <p:spPr>
          <a:xfrm>
            <a:off x="7530887" y="1077598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never</a:t>
            </a:r>
            <a:r>
              <a:rPr lang="de-DE" dirty="0"/>
              <a:t>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9D5BE8D0-91DF-8ECD-8715-AC9ABB18725A}"/>
              </a:ext>
            </a:extLst>
          </p:cNvPr>
          <p:cNvSpPr txBox="1"/>
          <p:nvPr/>
        </p:nvSpPr>
        <p:spPr>
          <a:xfrm>
            <a:off x="3373287" y="1286736"/>
            <a:ext cx="209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pr</a:t>
            </a:r>
            <a:r>
              <a:rPr lang="de-DE" dirty="0"/>
              <a:t>[switch </a:t>
            </a:r>
            <a:r>
              <a:rPr lang="de-DE" dirty="0" err="1"/>
              <a:t>oracle</a:t>
            </a:r>
            <a:r>
              <a:rPr lang="de-DE" dirty="0"/>
              <a:t>] = 1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6C56A8D0-62F4-A967-6B32-DB3FA7C71CC1}"/>
              </a:ext>
            </a:extLst>
          </p:cNvPr>
          <p:cNvSpPr txBox="1"/>
          <p:nvPr/>
        </p:nvSpPr>
        <p:spPr>
          <a:xfrm>
            <a:off x="5832202" y="1099220"/>
            <a:ext cx="4415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/>
              <a:t>+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EDC217D-834D-432A-366F-0A76A0F6C670}"/>
              </a:ext>
            </a:extLst>
          </p:cNvPr>
          <p:cNvSpPr txBox="1"/>
          <p:nvPr/>
        </p:nvSpPr>
        <p:spPr>
          <a:xfrm>
            <a:off x="7278929" y="5621633"/>
            <a:ext cx="34763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rgbClr val="C446FF"/>
                </a:solidFill>
              </a:rPr>
              <a:t>score smart </a:t>
            </a:r>
            <a:r>
              <a:rPr lang="de-DE" sz="2800" dirty="0" err="1">
                <a:solidFill>
                  <a:srgbClr val="C446FF"/>
                </a:solidFill>
              </a:rPr>
              <a:t>behaviour</a:t>
            </a:r>
            <a:r>
              <a:rPr lang="de-DE" sz="2800" dirty="0">
                <a:solidFill>
                  <a:srgbClr val="C446FF"/>
                </a:solidFill>
              </a:rPr>
              <a:t>, not </a:t>
            </a:r>
            <a:r>
              <a:rPr lang="de-DE" sz="2800" dirty="0" err="1">
                <a:solidFill>
                  <a:srgbClr val="C446FF"/>
                </a:solidFill>
              </a:rPr>
              <a:t>correct</a:t>
            </a:r>
            <a:r>
              <a:rPr lang="de-DE" sz="2800" dirty="0">
                <a:solidFill>
                  <a:srgbClr val="C446FF"/>
                </a:solidFill>
              </a:rPr>
              <a:t> </a:t>
            </a:r>
            <a:r>
              <a:rPr lang="de-DE" sz="2800" dirty="0" err="1">
                <a:solidFill>
                  <a:srgbClr val="C446FF"/>
                </a:solidFill>
              </a:rPr>
              <a:t>behaviour</a:t>
            </a:r>
            <a:endParaRPr lang="de-DE" sz="2800" dirty="0">
              <a:solidFill>
                <a:srgbClr val="C446FF"/>
              </a:solidFill>
            </a:endParaRPr>
          </a:p>
        </p:txBody>
      </p:sp>
      <p:sp>
        <p:nvSpPr>
          <p:cNvPr id="13" name="Pfeil nach rechts 12">
            <a:extLst>
              <a:ext uri="{FF2B5EF4-FFF2-40B4-BE49-F238E27FC236}">
                <a16:creationId xmlns:a16="http://schemas.microsoft.com/office/drawing/2014/main" id="{7E2B6404-6947-49BA-20A3-4A4A58C97F31}"/>
              </a:ext>
            </a:extLst>
          </p:cNvPr>
          <p:cNvSpPr/>
          <p:nvPr/>
        </p:nvSpPr>
        <p:spPr>
          <a:xfrm flipH="1">
            <a:off x="6795800" y="5921730"/>
            <a:ext cx="495587" cy="357292"/>
          </a:xfrm>
          <a:prstGeom prst="rightArrow">
            <a:avLst/>
          </a:prstGeom>
          <a:solidFill>
            <a:srgbClr val="C446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C446FF"/>
              </a:solidFill>
              <a:highlight>
                <a:srgbClr val="C446FF"/>
              </a:highlight>
            </a:endParaRPr>
          </a:p>
        </p:txBody>
      </p:sp>
      <p:sp>
        <p:nvSpPr>
          <p:cNvPr id="34" name="Inhaltsplatzhalter 6">
            <a:extLst>
              <a:ext uri="{FF2B5EF4-FFF2-40B4-BE49-F238E27FC236}">
                <a16:creationId xmlns:a16="http://schemas.microsoft.com/office/drawing/2014/main" id="{AE2900F9-C227-3C21-7450-EBF0C964B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rgbClr val="C446FF"/>
                </a:solidFill>
              </a:rPr>
              <a:t>Reward</a:t>
            </a:r>
            <a:endParaRPr lang="de-DE" sz="1400" dirty="0">
              <a:solidFill>
                <a:srgbClr val="C446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4678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347" y="1540575"/>
            <a:ext cx="930809" cy="93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3841507" y="2550129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D96ED0A7-029E-AC84-8E39-3645DA417D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3726779" y="904573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4E99937-6327-2AF7-3AC6-C7D5D9B8152E}"/>
              </a:ext>
            </a:extLst>
          </p:cNvPr>
          <p:cNvSpPr txBox="1"/>
          <p:nvPr/>
        </p:nvSpPr>
        <p:spPr>
          <a:xfrm>
            <a:off x="5385296" y="1854665"/>
            <a:ext cx="136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4258653-CDB0-596F-BCCD-773CF877A15E}"/>
              </a:ext>
            </a:extLst>
          </p:cNvPr>
          <p:cNvSpPr txBox="1"/>
          <p:nvPr/>
        </p:nvSpPr>
        <p:spPr>
          <a:xfrm>
            <a:off x="4012028" y="4510547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not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2871589-C9D8-F389-9F7E-7BB1155EB164}"/>
              </a:ext>
            </a:extLst>
          </p:cNvPr>
          <p:cNvSpPr txBox="1"/>
          <p:nvPr/>
        </p:nvSpPr>
        <p:spPr>
          <a:xfrm>
            <a:off x="6162778" y="1857935"/>
            <a:ext cx="281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CE6F9FE-6F1F-2EA2-AEEE-9DA32AED0F2A}"/>
              </a:ext>
            </a:extLst>
          </p:cNvPr>
          <p:cNvSpPr txBox="1"/>
          <p:nvPr/>
        </p:nvSpPr>
        <p:spPr>
          <a:xfrm>
            <a:off x="3959640" y="3213909"/>
            <a:ext cx="1263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E46943-8FAF-C952-0EC6-900FEC61282F}"/>
              </a:ext>
            </a:extLst>
          </p:cNvPr>
          <p:cNvSpPr txBox="1"/>
          <p:nvPr/>
        </p:nvSpPr>
        <p:spPr>
          <a:xfrm>
            <a:off x="5655835" y="3115717"/>
            <a:ext cx="7505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40AD48"/>
                </a:solidFill>
              </a:rPr>
              <a:t>+1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BCE176A-2EB5-9F7E-A005-E1808FBF5FEA}"/>
              </a:ext>
            </a:extLst>
          </p:cNvPr>
          <p:cNvSpPr txBox="1"/>
          <p:nvPr/>
        </p:nvSpPr>
        <p:spPr>
          <a:xfrm>
            <a:off x="5653585" y="4421911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4228C09-3340-FFE1-D3B2-B3611DB82B57}"/>
              </a:ext>
            </a:extLst>
          </p:cNvPr>
          <p:cNvSpPr txBox="1"/>
          <p:nvPr/>
        </p:nvSpPr>
        <p:spPr>
          <a:xfrm>
            <a:off x="7169859" y="3115717"/>
            <a:ext cx="64312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F0000"/>
                </a:solidFill>
              </a:rPr>
              <a:t>-1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8D3CCBA-D569-00CF-DBF0-EF52F58F544A}"/>
              </a:ext>
            </a:extLst>
          </p:cNvPr>
          <p:cNvSpPr txBox="1"/>
          <p:nvPr/>
        </p:nvSpPr>
        <p:spPr>
          <a:xfrm>
            <a:off x="7339321" y="4447834"/>
            <a:ext cx="4700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>
                <a:solidFill>
                  <a:srgbClr val="FECD06"/>
                </a:solidFill>
              </a:rPr>
              <a:t>0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C10DA60-6581-1CCE-DA47-8777CA5A22F0}"/>
              </a:ext>
            </a:extLst>
          </p:cNvPr>
          <p:cNvSpPr txBox="1"/>
          <p:nvPr/>
        </p:nvSpPr>
        <p:spPr>
          <a:xfrm>
            <a:off x="5960150" y="5440296"/>
            <a:ext cx="34763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rgbClr val="C446FF"/>
                </a:solidFill>
              </a:rPr>
              <a:t>score smart </a:t>
            </a:r>
            <a:r>
              <a:rPr lang="de-DE" sz="2800" dirty="0" err="1">
                <a:solidFill>
                  <a:srgbClr val="C446FF"/>
                </a:solidFill>
              </a:rPr>
              <a:t>behaviour</a:t>
            </a:r>
            <a:r>
              <a:rPr lang="de-DE" sz="2800" dirty="0">
                <a:solidFill>
                  <a:srgbClr val="C446FF"/>
                </a:solidFill>
              </a:rPr>
              <a:t>, not </a:t>
            </a:r>
            <a:r>
              <a:rPr lang="de-DE" sz="2800" dirty="0" err="1">
                <a:solidFill>
                  <a:srgbClr val="C446FF"/>
                </a:solidFill>
              </a:rPr>
              <a:t>correct</a:t>
            </a:r>
            <a:r>
              <a:rPr lang="de-DE" sz="2800" dirty="0">
                <a:solidFill>
                  <a:srgbClr val="C446FF"/>
                </a:solidFill>
              </a:rPr>
              <a:t> </a:t>
            </a:r>
            <a:r>
              <a:rPr lang="de-DE" sz="2800" dirty="0" err="1">
                <a:solidFill>
                  <a:srgbClr val="C446FF"/>
                </a:solidFill>
              </a:rPr>
              <a:t>behaviour</a:t>
            </a:r>
            <a:endParaRPr lang="de-DE" sz="2800" dirty="0">
              <a:solidFill>
                <a:srgbClr val="C446FF"/>
              </a:solidFill>
            </a:endParaRPr>
          </a:p>
        </p:txBody>
      </p:sp>
      <p:sp>
        <p:nvSpPr>
          <p:cNvPr id="9" name="Inhaltsplatzhalter 6">
            <a:extLst>
              <a:ext uri="{FF2B5EF4-FFF2-40B4-BE49-F238E27FC236}">
                <a16:creationId xmlns:a16="http://schemas.microsoft.com/office/drawing/2014/main" id="{00F486CE-FED4-2836-B827-BF5E7A884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rgbClr val="C446FF"/>
                </a:solidFill>
              </a:rPr>
              <a:t>Reward</a:t>
            </a:r>
            <a:endParaRPr lang="de-DE" sz="1400" dirty="0">
              <a:solidFill>
                <a:srgbClr val="C446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039380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32" y="2989859"/>
            <a:ext cx="1173186" cy="117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bgerundete rechteckige Legende 32">
            <a:extLst>
              <a:ext uri="{FF2B5EF4-FFF2-40B4-BE49-F238E27FC236}">
                <a16:creationId xmlns:a16="http://schemas.microsoft.com/office/drawing/2014/main" id="{C92F8492-8707-2104-5E54-2DB138B4AC42}"/>
              </a:ext>
            </a:extLst>
          </p:cNvPr>
          <p:cNvSpPr/>
          <p:nvPr/>
        </p:nvSpPr>
        <p:spPr>
          <a:xfrm>
            <a:off x="6932402" y="1664721"/>
            <a:ext cx="2815787" cy="1043300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5922B70F-B02A-73F5-E3F8-0DC825AAA583}"/>
              </a:ext>
            </a:extLst>
          </p:cNvPr>
          <p:cNvSpPr txBox="1"/>
          <p:nvPr/>
        </p:nvSpPr>
        <p:spPr>
          <a:xfrm>
            <a:off x="7289586" y="1732419"/>
            <a:ext cx="2112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8BBABD8-C4DC-6C22-0D87-591F69413C48}"/>
              </a:ext>
            </a:extLst>
          </p:cNvPr>
          <p:cNvSpPr txBox="1"/>
          <p:nvPr/>
        </p:nvSpPr>
        <p:spPr>
          <a:xfrm>
            <a:off x="7041002" y="2294369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D35E0D60-7670-07BF-518B-E41E1DB82A8C}"/>
              </a:ext>
            </a:extLst>
          </p:cNvPr>
          <p:cNvSpPr txBox="1"/>
          <p:nvPr/>
        </p:nvSpPr>
        <p:spPr>
          <a:xfrm>
            <a:off x="8143679" y="203372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or</a:t>
            </a:r>
            <a:endParaRPr lang="de-DE" dirty="0"/>
          </a:p>
        </p:txBody>
      </p:sp>
      <p:sp>
        <p:nvSpPr>
          <p:cNvPr id="37" name="Abgerundete rechteckige Legende 36">
            <a:extLst>
              <a:ext uri="{FF2B5EF4-FFF2-40B4-BE49-F238E27FC236}">
                <a16:creationId xmlns:a16="http://schemas.microsoft.com/office/drawing/2014/main" id="{8F7DB32D-7A9B-6445-BA93-4A637976FC34}"/>
              </a:ext>
            </a:extLst>
          </p:cNvPr>
          <p:cNvSpPr/>
          <p:nvPr/>
        </p:nvSpPr>
        <p:spPr>
          <a:xfrm>
            <a:off x="2433878" y="4499450"/>
            <a:ext cx="2815787" cy="1043300"/>
          </a:xfrm>
          <a:prstGeom prst="wedgeRoundRectCallout">
            <a:avLst>
              <a:gd name="adj1" fmla="val 23522"/>
              <a:gd name="adj2" fmla="val -70036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FB9721F3-E230-E1C9-7CE5-32BBA1F1CD7F}"/>
              </a:ext>
            </a:extLst>
          </p:cNvPr>
          <p:cNvSpPr txBox="1"/>
          <p:nvPr/>
        </p:nvSpPr>
        <p:spPr>
          <a:xfrm>
            <a:off x="3113266" y="5123193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5B5D7D93-3122-60E1-8481-2F41657C143E}"/>
              </a:ext>
            </a:extLst>
          </p:cNvPr>
          <p:cNvSpPr txBox="1"/>
          <p:nvPr/>
        </p:nvSpPr>
        <p:spPr>
          <a:xfrm>
            <a:off x="3243703" y="4532728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E1D123B8-E1BA-D1A3-8108-393BBC2A4CE2}"/>
              </a:ext>
            </a:extLst>
          </p:cNvPr>
          <p:cNvSpPr txBox="1"/>
          <p:nvPr/>
        </p:nvSpPr>
        <p:spPr>
          <a:xfrm>
            <a:off x="3658382" y="4839663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or</a:t>
            </a:r>
            <a:endParaRPr lang="de-DE" dirty="0"/>
          </a:p>
        </p:txBody>
      </p:sp>
      <p:sp>
        <p:nvSpPr>
          <p:cNvPr id="41" name="Pfeil nach rechts 40">
            <a:extLst>
              <a:ext uri="{FF2B5EF4-FFF2-40B4-BE49-F238E27FC236}">
                <a16:creationId xmlns:a16="http://schemas.microsoft.com/office/drawing/2014/main" id="{06DE6706-B418-C599-DD3E-413F23436ABA}"/>
              </a:ext>
            </a:extLst>
          </p:cNvPr>
          <p:cNvSpPr/>
          <p:nvPr/>
        </p:nvSpPr>
        <p:spPr>
          <a:xfrm>
            <a:off x="6568454" y="3333259"/>
            <a:ext cx="449092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Pfeil nach rechts 41">
            <a:extLst>
              <a:ext uri="{FF2B5EF4-FFF2-40B4-BE49-F238E27FC236}">
                <a16:creationId xmlns:a16="http://schemas.microsoft.com/office/drawing/2014/main" id="{81207578-47E5-20A3-60FC-A5E71441CDBD}"/>
              </a:ext>
            </a:extLst>
          </p:cNvPr>
          <p:cNvSpPr/>
          <p:nvPr/>
        </p:nvSpPr>
        <p:spPr>
          <a:xfrm flipH="1">
            <a:off x="5033832" y="3351613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Pfeil nach rechts 42">
            <a:extLst>
              <a:ext uri="{FF2B5EF4-FFF2-40B4-BE49-F238E27FC236}">
                <a16:creationId xmlns:a16="http://schemas.microsoft.com/office/drawing/2014/main" id="{7C01881C-AF17-4D1D-7923-8B1FDA44ACAE}"/>
              </a:ext>
            </a:extLst>
          </p:cNvPr>
          <p:cNvSpPr/>
          <p:nvPr/>
        </p:nvSpPr>
        <p:spPr>
          <a:xfrm rot="16200000" flipH="1">
            <a:off x="5793427" y="4117010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Pfeil nach rechts 43">
            <a:extLst>
              <a:ext uri="{FF2B5EF4-FFF2-40B4-BE49-F238E27FC236}">
                <a16:creationId xmlns:a16="http://schemas.microsoft.com/office/drawing/2014/main" id="{455DB727-0C69-6B19-92C0-249DAD1BCBD4}"/>
              </a:ext>
            </a:extLst>
          </p:cNvPr>
          <p:cNvSpPr/>
          <p:nvPr/>
        </p:nvSpPr>
        <p:spPr>
          <a:xfrm rot="5400000" flipH="1">
            <a:off x="5780187" y="2596139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441A70CF-F232-AE51-0789-F7E3DE4300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5674407" y="2666783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4079193" y="3920702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Inhaltsplatzhalter 6">
            <a:extLst>
              <a:ext uri="{FF2B5EF4-FFF2-40B4-BE49-F238E27FC236}">
                <a16:creationId xmlns:a16="http://schemas.microsoft.com/office/drawing/2014/main" id="{296A4508-44E8-2950-5211-B60E1A1FA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403548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Titel 4">
            <a:extLst>
              <a:ext uri="{FF2B5EF4-FFF2-40B4-BE49-F238E27FC236}">
                <a16:creationId xmlns:a16="http://schemas.microsoft.com/office/drawing/2014/main" id="{4D6CFA1C-8105-3C97-386E-D643F9F36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240" y="365125"/>
            <a:ext cx="10515600" cy="1325563"/>
          </a:xfrm>
        </p:spPr>
        <p:txBody>
          <a:bodyPr/>
          <a:lstStyle/>
          <a:p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7741A7F-CBD5-83AF-0C7C-ABAB4F623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9240" y="1825625"/>
            <a:ext cx="10515600" cy="4351338"/>
          </a:xfrm>
        </p:spPr>
        <p:txBody>
          <a:bodyPr/>
          <a:lstStyle/>
          <a:p>
            <a:r>
              <a:rPr lang="de-DE" dirty="0"/>
              <a:t>Task</a:t>
            </a:r>
          </a:p>
          <a:p>
            <a:r>
              <a:rPr lang="de-DE" dirty="0" err="1"/>
              <a:t>Reward</a:t>
            </a:r>
            <a:endParaRPr lang="de-DE" dirty="0"/>
          </a:p>
          <a:p>
            <a:r>
              <a:rPr lang="de-DE" dirty="0"/>
              <a:t>MARL</a:t>
            </a:r>
          </a:p>
          <a:p>
            <a:r>
              <a:rPr lang="de-DE" dirty="0"/>
              <a:t>Performance</a:t>
            </a:r>
          </a:p>
          <a:p>
            <a:r>
              <a:rPr lang="de-DE" dirty="0"/>
              <a:t>Training</a:t>
            </a:r>
          </a:p>
          <a:p>
            <a:r>
              <a:rPr lang="de-DE" dirty="0"/>
              <a:t>GNN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530796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32" y="2989859"/>
            <a:ext cx="1173186" cy="117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bgerundete rechteckige Legende 32">
            <a:extLst>
              <a:ext uri="{FF2B5EF4-FFF2-40B4-BE49-F238E27FC236}">
                <a16:creationId xmlns:a16="http://schemas.microsoft.com/office/drawing/2014/main" id="{C92F8492-8707-2104-5E54-2DB138B4AC42}"/>
              </a:ext>
            </a:extLst>
          </p:cNvPr>
          <p:cNvSpPr/>
          <p:nvPr/>
        </p:nvSpPr>
        <p:spPr>
          <a:xfrm>
            <a:off x="6932402" y="1664721"/>
            <a:ext cx="2815787" cy="1043300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5922B70F-B02A-73F5-E3F8-0DC825AAA583}"/>
              </a:ext>
            </a:extLst>
          </p:cNvPr>
          <p:cNvSpPr txBox="1"/>
          <p:nvPr/>
        </p:nvSpPr>
        <p:spPr>
          <a:xfrm>
            <a:off x="7289586" y="1732419"/>
            <a:ext cx="2112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8BBABD8-C4DC-6C22-0D87-591F69413C48}"/>
              </a:ext>
            </a:extLst>
          </p:cNvPr>
          <p:cNvSpPr txBox="1"/>
          <p:nvPr/>
        </p:nvSpPr>
        <p:spPr>
          <a:xfrm>
            <a:off x="7041002" y="2294369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D35E0D60-7670-07BF-518B-E41E1DB82A8C}"/>
              </a:ext>
            </a:extLst>
          </p:cNvPr>
          <p:cNvSpPr txBox="1"/>
          <p:nvPr/>
        </p:nvSpPr>
        <p:spPr>
          <a:xfrm>
            <a:off x="8143679" y="203372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or</a:t>
            </a:r>
            <a:endParaRPr lang="de-DE" dirty="0"/>
          </a:p>
        </p:txBody>
      </p:sp>
      <p:sp>
        <p:nvSpPr>
          <p:cNvPr id="37" name="Abgerundete rechteckige Legende 36">
            <a:extLst>
              <a:ext uri="{FF2B5EF4-FFF2-40B4-BE49-F238E27FC236}">
                <a16:creationId xmlns:a16="http://schemas.microsoft.com/office/drawing/2014/main" id="{8F7DB32D-7A9B-6445-BA93-4A637976FC34}"/>
              </a:ext>
            </a:extLst>
          </p:cNvPr>
          <p:cNvSpPr/>
          <p:nvPr/>
        </p:nvSpPr>
        <p:spPr>
          <a:xfrm>
            <a:off x="2433878" y="4499450"/>
            <a:ext cx="2815787" cy="1043300"/>
          </a:xfrm>
          <a:prstGeom prst="wedgeRoundRectCallout">
            <a:avLst>
              <a:gd name="adj1" fmla="val 23522"/>
              <a:gd name="adj2" fmla="val -70036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FB9721F3-E230-E1C9-7CE5-32BBA1F1CD7F}"/>
              </a:ext>
            </a:extLst>
          </p:cNvPr>
          <p:cNvSpPr txBox="1"/>
          <p:nvPr/>
        </p:nvSpPr>
        <p:spPr>
          <a:xfrm>
            <a:off x="3113266" y="5123193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5B5D7D93-3122-60E1-8481-2F41657C143E}"/>
              </a:ext>
            </a:extLst>
          </p:cNvPr>
          <p:cNvSpPr txBox="1"/>
          <p:nvPr/>
        </p:nvSpPr>
        <p:spPr>
          <a:xfrm>
            <a:off x="3243703" y="4532728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E1D123B8-E1BA-D1A3-8108-393BBC2A4CE2}"/>
              </a:ext>
            </a:extLst>
          </p:cNvPr>
          <p:cNvSpPr txBox="1"/>
          <p:nvPr/>
        </p:nvSpPr>
        <p:spPr>
          <a:xfrm>
            <a:off x="3658382" y="4839663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or</a:t>
            </a:r>
            <a:endParaRPr lang="de-DE" dirty="0"/>
          </a:p>
        </p:txBody>
      </p:sp>
      <p:pic>
        <p:nvPicPr>
          <p:cNvPr id="11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441A70CF-F232-AE51-0789-F7E3DE4300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5674407" y="2666783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4079193" y="3920702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 4">
            <a:extLst>
              <a:ext uri="{FF2B5EF4-FFF2-40B4-BE49-F238E27FC236}">
                <a16:creationId xmlns:a16="http://schemas.microsoft.com/office/drawing/2014/main" id="{876F9077-4C5E-479F-5848-1513FFE49E67}"/>
              </a:ext>
            </a:extLst>
          </p:cNvPr>
          <p:cNvSpPr/>
          <p:nvPr/>
        </p:nvSpPr>
        <p:spPr>
          <a:xfrm>
            <a:off x="6348257" y="2769843"/>
            <a:ext cx="3544643" cy="1435261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reihandform 6">
            <a:extLst>
              <a:ext uri="{FF2B5EF4-FFF2-40B4-BE49-F238E27FC236}">
                <a16:creationId xmlns:a16="http://schemas.microsoft.com/office/drawing/2014/main" id="{09213AC2-9497-D34A-33FC-2C7AFF5D1A79}"/>
              </a:ext>
            </a:extLst>
          </p:cNvPr>
          <p:cNvSpPr/>
          <p:nvPr/>
        </p:nvSpPr>
        <p:spPr>
          <a:xfrm flipH="1">
            <a:off x="2409674" y="2775605"/>
            <a:ext cx="3248551" cy="1429499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3389ECA6-4242-103D-5FB7-7DA8558983E2}"/>
              </a:ext>
            </a:extLst>
          </p:cNvPr>
          <p:cNvCxnSpPr/>
          <p:nvPr/>
        </p:nvCxnSpPr>
        <p:spPr>
          <a:xfrm>
            <a:off x="6769017" y="4499450"/>
            <a:ext cx="3087770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ACB655B7-1D41-DFF6-063E-04BD6F2555CC}"/>
              </a:ext>
            </a:extLst>
          </p:cNvPr>
          <p:cNvSpPr txBox="1"/>
          <p:nvPr/>
        </p:nvSpPr>
        <p:spPr>
          <a:xfrm>
            <a:off x="7644888" y="4575791"/>
            <a:ext cx="152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visibility</a:t>
            </a:r>
            <a:r>
              <a:rPr lang="de-DE" dirty="0"/>
              <a:t> </a:t>
            </a:r>
            <a:r>
              <a:rPr lang="de-DE" dirty="0" err="1"/>
              <a:t>range</a:t>
            </a:r>
            <a:endParaRPr lang="de-DE" dirty="0"/>
          </a:p>
        </p:txBody>
      </p:sp>
      <p:sp>
        <p:nvSpPr>
          <p:cNvPr id="8" name="Inhaltsplatzhalter 6">
            <a:extLst>
              <a:ext uri="{FF2B5EF4-FFF2-40B4-BE49-F238E27FC236}">
                <a16:creationId xmlns:a16="http://schemas.microsoft.com/office/drawing/2014/main" id="{3746C5D7-E307-E6C2-C07E-F7DFB6DD94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798309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32" y="2989859"/>
            <a:ext cx="1173186" cy="117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bgerundete rechteckige Legende 32">
            <a:extLst>
              <a:ext uri="{FF2B5EF4-FFF2-40B4-BE49-F238E27FC236}">
                <a16:creationId xmlns:a16="http://schemas.microsoft.com/office/drawing/2014/main" id="{C92F8492-8707-2104-5E54-2DB138B4AC42}"/>
              </a:ext>
            </a:extLst>
          </p:cNvPr>
          <p:cNvSpPr/>
          <p:nvPr/>
        </p:nvSpPr>
        <p:spPr>
          <a:xfrm>
            <a:off x="6932402" y="1664721"/>
            <a:ext cx="2815787" cy="1043300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5922B70F-B02A-73F5-E3F8-0DC825AAA583}"/>
              </a:ext>
            </a:extLst>
          </p:cNvPr>
          <p:cNvSpPr txBox="1"/>
          <p:nvPr/>
        </p:nvSpPr>
        <p:spPr>
          <a:xfrm>
            <a:off x="7289586" y="1732419"/>
            <a:ext cx="2112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8BBABD8-C4DC-6C22-0D87-591F69413C48}"/>
              </a:ext>
            </a:extLst>
          </p:cNvPr>
          <p:cNvSpPr txBox="1"/>
          <p:nvPr/>
        </p:nvSpPr>
        <p:spPr>
          <a:xfrm>
            <a:off x="7041002" y="2294369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don‘t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D35E0D60-7670-07BF-518B-E41E1DB82A8C}"/>
              </a:ext>
            </a:extLst>
          </p:cNvPr>
          <p:cNvSpPr txBox="1"/>
          <p:nvPr/>
        </p:nvSpPr>
        <p:spPr>
          <a:xfrm>
            <a:off x="8143679" y="203372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or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4079193" y="3920702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 4">
            <a:extLst>
              <a:ext uri="{FF2B5EF4-FFF2-40B4-BE49-F238E27FC236}">
                <a16:creationId xmlns:a16="http://schemas.microsoft.com/office/drawing/2014/main" id="{876F9077-4C5E-479F-5848-1513FFE49E67}"/>
              </a:ext>
            </a:extLst>
          </p:cNvPr>
          <p:cNvSpPr/>
          <p:nvPr/>
        </p:nvSpPr>
        <p:spPr>
          <a:xfrm>
            <a:off x="4822593" y="2769843"/>
            <a:ext cx="3544643" cy="1435261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441A70CF-F232-AE51-0789-F7E3DE4300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4176947" y="2438427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FFEF69F5-B132-5B46-2AAF-A1E88FF9B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425817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32" y="2989859"/>
            <a:ext cx="1173186" cy="117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bgerundete rechteckige Legende 32">
            <a:extLst>
              <a:ext uri="{FF2B5EF4-FFF2-40B4-BE49-F238E27FC236}">
                <a16:creationId xmlns:a16="http://schemas.microsoft.com/office/drawing/2014/main" id="{C92F8492-8707-2104-5E54-2DB138B4AC42}"/>
              </a:ext>
            </a:extLst>
          </p:cNvPr>
          <p:cNvSpPr/>
          <p:nvPr/>
        </p:nvSpPr>
        <p:spPr>
          <a:xfrm>
            <a:off x="6932402" y="1664721"/>
            <a:ext cx="2815787" cy="1043300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5922B70F-B02A-73F5-E3F8-0DC825AAA583}"/>
              </a:ext>
            </a:extLst>
          </p:cNvPr>
          <p:cNvSpPr txBox="1"/>
          <p:nvPr/>
        </p:nvSpPr>
        <p:spPr>
          <a:xfrm>
            <a:off x="7289586" y="1732419"/>
            <a:ext cx="2112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8BBABD8-C4DC-6C22-0D87-591F69413C48}"/>
              </a:ext>
            </a:extLst>
          </p:cNvPr>
          <p:cNvSpPr txBox="1"/>
          <p:nvPr/>
        </p:nvSpPr>
        <p:spPr>
          <a:xfrm>
            <a:off x="7041002" y="2294369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D35E0D60-7670-07BF-518B-E41E1DB82A8C}"/>
              </a:ext>
            </a:extLst>
          </p:cNvPr>
          <p:cNvSpPr txBox="1"/>
          <p:nvPr/>
        </p:nvSpPr>
        <p:spPr>
          <a:xfrm>
            <a:off x="8143679" y="203372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or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4079193" y="3920702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 4">
            <a:extLst>
              <a:ext uri="{FF2B5EF4-FFF2-40B4-BE49-F238E27FC236}">
                <a16:creationId xmlns:a16="http://schemas.microsoft.com/office/drawing/2014/main" id="{876F9077-4C5E-479F-5848-1513FFE49E67}"/>
              </a:ext>
            </a:extLst>
          </p:cNvPr>
          <p:cNvSpPr/>
          <p:nvPr/>
        </p:nvSpPr>
        <p:spPr>
          <a:xfrm>
            <a:off x="6351390" y="2769843"/>
            <a:ext cx="3544643" cy="1435261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A1B14599-29D4-A77C-70C5-99FDE10666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5674407" y="2666783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Inhaltsplatzhalter 6">
            <a:extLst>
              <a:ext uri="{FF2B5EF4-FFF2-40B4-BE49-F238E27FC236}">
                <a16:creationId xmlns:a16="http://schemas.microsoft.com/office/drawing/2014/main" id="{AEE19784-179B-47A3-52EE-63DCBFF02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403216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32" y="2989859"/>
            <a:ext cx="1173186" cy="117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bgerundete rechteckige Legende 32">
            <a:extLst>
              <a:ext uri="{FF2B5EF4-FFF2-40B4-BE49-F238E27FC236}">
                <a16:creationId xmlns:a16="http://schemas.microsoft.com/office/drawing/2014/main" id="{C92F8492-8707-2104-5E54-2DB138B4AC42}"/>
              </a:ext>
            </a:extLst>
          </p:cNvPr>
          <p:cNvSpPr/>
          <p:nvPr/>
        </p:nvSpPr>
        <p:spPr>
          <a:xfrm>
            <a:off x="6932402" y="1664721"/>
            <a:ext cx="2815787" cy="1043300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5922B70F-B02A-73F5-E3F8-0DC825AAA583}"/>
              </a:ext>
            </a:extLst>
          </p:cNvPr>
          <p:cNvSpPr txBox="1"/>
          <p:nvPr/>
        </p:nvSpPr>
        <p:spPr>
          <a:xfrm>
            <a:off x="7289586" y="1732419"/>
            <a:ext cx="2112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8BBABD8-C4DC-6C22-0D87-591F69413C48}"/>
              </a:ext>
            </a:extLst>
          </p:cNvPr>
          <p:cNvSpPr txBox="1"/>
          <p:nvPr/>
        </p:nvSpPr>
        <p:spPr>
          <a:xfrm>
            <a:off x="7041002" y="2294369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don‘t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D35E0D60-7670-07BF-518B-E41E1DB82A8C}"/>
              </a:ext>
            </a:extLst>
          </p:cNvPr>
          <p:cNvSpPr txBox="1"/>
          <p:nvPr/>
        </p:nvSpPr>
        <p:spPr>
          <a:xfrm>
            <a:off x="8143679" y="203372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or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4079193" y="3920702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reihandform 4">
            <a:extLst>
              <a:ext uri="{FF2B5EF4-FFF2-40B4-BE49-F238E27FC236}">
                <a16:creationId xmlns:a16="http://schemas.microsoft.com/office/drawing/2014/main" id="{876F9077-4C5E-479F-5848-1513FFE49E67}"/>
              </a:ext>
            </a:extLst>
          </p:cNvPr>
          <p:cNvSpPr/>
          <p:nvPr/>
        </p:nvSpPr>
        <p:spPr>
          <a:xfrm>
            <a:off x="4822593" y="2769843"/>
            <a:ext cx="3544643" cy="1435261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441A70CF-F232-AE51-0789-F7E3DE4300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4176947" y="2438427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E4E49E6-A4BF-DD48-3729-5873AF0D2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274153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Zylinder 7">
            <a:extLst>
              <a:ext uri="{FF2B5EF4-FFF2-40B4-BE49-F238E27FC236}">
                <a16:creationId xmlns:a16="http://schemas.microsoft.com/office/drawing/2014/main" id="{0B628203-6F67-7741-6994-D2E9940B5E3A}"/>
              </a:ext>
            </a:extLst>
          </p:cNvPr>
          <p:cNvSpPr/>
          <p:nvPr/>
        </p:nvSpPr>
        <p:spPr>
          <a:xfrm>
            <a:off x="1747566" y="3759948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Picture 2" descr="Magic ball - Free entertainment icons">
            <a:extLst>
              <a:ext uri="{FF2B5EF4-FFF2-40B4-BE49-F238E27FC236}">
                <a16:creationId xmlns:a16="http://schemas.microsoft.com/office/drawing/2014/main" id="{CE86CED4-4FF0-E9A6-1650-1D2D49E75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6791" y="3241506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ihandform 10">
            <a:extLst>
              <a:ext uri="{FF2B5EF4-FFF2-40B4-BE49-F238E27FC236}">
                <a16:creationId xmlns:a16="http://schemas.microsoft.com/office/drawing/2014/main" id="{BE45E2D7-D346-FEF9-657A-9C5788AB3850}"/>
              </a:ext>
            </a:extLst>
          </p:cNvPr>
          <p:cNvSpPr/>
          <p:nvPr/>
        </p:nvSpPr>
        <p:spPr>
          <a:xfrm>
            <a:off x="7686012" y="3104541"/>
            <a:ext cx="2079189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C385C755-CD36-7912-6C8B-3D819E53F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200246" y="2929814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bgerundete rechteckige Legende 4">
            <a:extLst>
              <a:ext uri="{FF2B5EF4-FFF2-40B4-BE49-F238E27FC236}">
                <a16:creationId xmlns:a16="http://schemas.microsoft.com/office/drawing/2014/main" id="{F30FDB42-5485-2958-50E3-77AEFF3DFD39}"/>
              </a:ext>
            </a:extLst>
          </p:cNvPr>
          <p:cNvSpPr/>
          <p:nvPr/>
        </p:nvSpPr>
        <p:spPr>
          <a:xfrm>
            <a:off x="8923279" y="2452164"/>
            <a:ext cx="1636353" cy="629876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2AF71EA-FEE4-E636-22E3-DD623656B5E1}"/>
              </a:ext>
            </a:extLst>
          </p:cNvPr>
          <p:cNvSpPr txBox="1"/>
          <p:nvPr/>
        </p:nvSpPr>
        <p:spPr>
          <a:xfrm>
            <a:off x="9099993" y="2449285"/>
            <a:ext cx="21122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step</a:t>
            </a:r>
            <a:r>
              <a:rPr lang="de-DE" sz="1000" dirty="0"/>
              <a:t> on </a:t>
            </a:r>
            <a:r>
              <a:rPr lang="de-DE" sz="1000" dirty="0" err="1"/>
              <a:t>the</a:t>
            </a:r>
            <a:r>
              <a:rPr lang="de-DE" sz="1000" dirty="0"/>
              <a:t> </a:t>
            </a:r>
            <a:r>
              <a:rPr lang="de-DE" sz="1000" dirty="0" err="1"/>
              <a:t>platform</a:t>
            </a:r>
            <a:endParaRPr lang="de-DE" sz="10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AC40452-155A-0A97-8A56-DFB4709669D1}"/>
              </a:ext>
            </a:extLst>
          </p:cNvPr>
          <p:cNvSpPr txBox="1"/>
          <p:nvPr/>
        </p:nvSpPr>
        <p:spPr>
          <a:xfrm>
            <a:off x="9016944" y="2798484"/>
            <a:ext cx="28157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>
                <a:solidFill>
                  <a:schemeClr val="bg2"/>
                </a:solidFill>
              </a:rPr>
              <a:t>don‘t</a:t>
            </a:r>
            <a:r>
              <a:rPr lang="de-DE" sz="1000" dirty="0">
                <a:solidFill>
                  <a:schemeClr val="bg2"/>
                </a:solidFill>
              </a:rPr>
              <a:t> </a:t>
            </a:r>
            <a:r>
              <a:rPr lang="de-DE" sz="1000" dirty="0" err="1">
                <a:solidFill>
                  <a:schemeClr val="bg2"/>
                </a:solidFill>
              </a:rPr>
              <a:t>step</a:t>
            </a:r>
            <a:r>
              <a:rPr lang="de-DE" sz="1000" dirty="0">
                <a:solidFill>
                  <a:schemeClr val="bg2"/>
                </a:solidFill>
              </a:rPr>
              <a:t> on </a:t>
            </a:r>
            <a:r>
              <a:rPr lang="de-DE" sz="1000" dirty="0" err="1">
                <a:solidFill>
                  <a:schemeClr val="bg2"/>
                </a:solidFill>
              </a:rPr>
              <a:t>the</a:t>
            </a:r>
            <a:r>
              <a:rPr lang="de-DE" sz="1000" dirty="0">
                <a:solidFill>
                  <a:schemeClr val="bg2"/>
                </a:solidFill>
              </a:rPr>
              <a:t> </a:t>
            </a:r>
            <a:r>
              <a:rPr lang="de-DE" sz="1000" dirty="0" err="1">
                <a:solidFill>
                  <a:schemeClr val="bg2"/>
                </a:solidFill>
              </a:rPr>
              <a:t>platform</a:t>
            </a:r>
            <a:endParaRPr lang="de-DE" sz="1000" dirty="0">
              <a:solidFill>
                <a:schemeClr val="bg2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8A687C0-8E4D-11DA-30D2-F1D9450FDCAB}"/>
              </a:ext>
            </a:extLst>
          </p:cNvPr>
          <p:cNvSpPr txBox="1"/>
          <p:nvPr/>
        </p:nvSpPr>
        <p:spPr>
          <a:xfrm>
            <a:off x="9577407" y="2625249"/>
            <a:ext cx="3866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>
                <a:solidFill>
                  <a:schemeClr val="bg2"/>
                </a:solidFill>
              </a:rPr>
              <a:t>or</a:t>
            </a:r>
            <a:endParaRPr lang="de-DE" sz="1000" dirty="0">
              <a:solidFill>
                <a:schemeClr val="bg2"/>
              </a:solidFill>
            </a:endParaRPr>
          </a:p>
        </p:txBody>
      </p:sp>
      <p:sp>
        <p:nvSpPr>
          <p:cNvPr id="14" name="Inhaltsplatzhalter 6">
            <a:extLst>
              <a:ext uri="{FF2B5EF4-FFF2-40B4-BE49-F238E27FC236}">
                <a16:creationId xmlns:a16="http://schemas.microsoft.com/office/drawing/2014/main" id="{C77822D9-CD9F-5699-08C5-DE80C3CFF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122573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Zylinder 7">
            <a:extLst>
              <a:ext uri="{FF2B5EF4-FFF2-40B4-BE49-F238E27FC236}">
                <a16:creationId xmlns:a16="http://schemas.microsoft.com/office/drawing/2014/main" id="{0B628203-6F67-7741-6994-D2E9940B5E3A}"/>
              </a:ext>
            </a:extLst>
          </p:cNvPr>
          <p:cNvSpPr/>
          <p:nvPr/>
        </p:nvSpPr>
        <p:spPr>
          <a:xfrm>
            <a:off x="1747566" y="3759948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Picture 2" descr="Magic ball - Free entertainment icons">
            <a:extLst>
              <a:ext uri="{FF2B5EF4-FFF2-40B4-BE49-F238E27FC236}">
                <a16:creationId xmlns:a16="http://schemas.microsoft.com/office/drawing/2014/main" id="{CE86CED4-4FF0-E9A6-1650-1D2D49E75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6791" y="3241506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ihandform 10">
            <a:extLst>
              <a:ext uri="{FF2B5EF4-FFF2-40B4-BE49-F238E27FC236}">
                <a16:creationId xmlns:a16="http://schemas.microsoft.com/office/drawing/2014/main" id="{BE45E2D7-D346-FEF9-657A-9C5788AB3850}"/>
              </a:ext>
            </a:extLst>
          </p:cNvPr>
          <p:cNvSpPr/>
          <p:nvPr/>
        </p:nvSpPr>
        <p:spPr>
          <a:xfrm>
            <a:off x="7686012" y="3104541"/>
            <a:ext cx="2079189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C385C755-CD36-7912-6C8B-3D819E53F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200246" y="2929814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F4D31041-C65D-41F0-BB97-B2DBF40874FF}"/>
              </a:ext>
            </a:extLst>
          </p:cNvPr>
          <p:cNvSpPr/>
          <p:nvPr/>
        </p:nvSpPr>
        <p:spPr>
          <a:xfrm flipH="1">
            <a:off x="6744739" y="3339936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feil nach rechts 6">
            <a:extLst>
              <a:ext uri="{FF2B5EF4-FFF2-40B4-BE49-F238E27FC236}">
                <a16:creationId xmlns:a16="http://schemas.microsoft.com/office/drawing/2014/main" id="{11BFEE8C-804B-37E9-52E2-235188176A4E}"/>
              </a:ext>
            </a:extLst>
          </p:cNvPr>
          <p:cNvSpPr/>
          <p:nvPr/>
        </p:nvSpPr>
        <p:spPr>
          <a:xfrm flipH="1">
            <a:off x="5890745" y="3345513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 nach rechts 9">
            <a:extLst>
              <a:ext uri="{FF2B5EF4-FFF2-40B4-BE49-F238E27FC236}">
                <a16:creationId xmlns:a16="http://schemas.microsoft.com/office/drawing/2014/main" id="{F66E7717-0B97-BB9F-CBE4-8C7F7FBDDFD7}"/>
              </a:ext>
            </a:extLst>
          </p:cNvPr>
          <p:cNvSpPr/>
          <p:nvPr/>
        </p:nvSpPr>
        <p:spPr>
          <a:xfrm flipH="1">
            <a:off x="4983599" y="3339936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Pfeil nach rechts 12">
            <a:extLst>
              <a:ext uri="{FF2B5EF4-FFF2-40B4-BE49-F238E27FC236}">
                <a16:creationId xmlns:a16="http://schemas.microsoft.com/office/drawing/2014/main" id="{71A5FF00-CBD1-D554-7CFE-9685337FD213}"/>
              </a:ext>
            </a:extLst>
          </p:cNvPr>
          <p:cNvSpPr/>
          <p:nvPr/>
        </p:nvSpPr>
        <p:spPr>
          <a:xfrm flipH="1">
            <a:off x="4074690" y="3346566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 nach rechts 15">
            <a:extLst>
              <a:ext uri="{FF2B5EF4-FFF2-40B4-BE49-F238E27FC236}">
                <a16:creationId xmlns:a16="http://schemas.microsoft.com/office/drawing/2014/main" id="{F56D97B4-B75A-4CAB-43EF-28435D29FA51}"/>
              </a:ext>
            </a:extLst>
          </p:cNvPr>
          <p:cNvSpPr/>
          <p:nvPr/>
        </p:nvSpPr>
        <p:spPr>
          <a:xfrm flipH="1">
            <a:off x="2313550" y="3346566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Geschweifte Klammer rechts 16">
            <a:extLst>
              <a:ext uri="{FF2B5EF4-FFF2-40B4-BE49-F238E27FC236}">
                <a16:creationId xmlns:a16="http://schemas.microsoft.com/office/drawing/2014/main" id="{EE4EA7B3-0297-A400-0D4A-C9E160501633}"/>
              </a:ext>
            </a:extLst>
          </p:cNvPr>
          <p:cNvSpPr/>
          <p:nvPr/>
        </p:nvSpPr>
        <p:spPr>
          <a:xfrm rot="16200000">
            <a:off x="4601359" y="-72201"/>
            <a:ext cx="403773" cy="5490853"/>
          </a:xfrm>
          <a:prstGeom prst="rightBrace">
            <a:avLst>
              <a:gd name="adj1" fmla="val 8333"/>
              <a:gd name="adj2" fmla="val 49759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348610A-BD45-F7DE-8722-978E49875DCF}"/>
              </a:ext>
            </a:extLst>
          </p:cNvPr>
          <p:cNvSpPr txBox="1"/>
          <p:nvPr/>
        </p:nvSpPr>
        <p:spPr>
          <a:xfrm>
            <a:off x="2819387" y="1962326"/>
            <a:ext cx="3901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6 </a:t>
            </a:r>
            <a:r>
              <a:rPr lang="de-DE" dirty="0" err="1"/>
              <a:t>timesteps</a:t>
            </a:r>
            <a:r>
              <a:rPr lang="de-DE" dirty="0"/>
              <a:t> + </a:t>
            </a:r>
            <a:r>
              <a:rPr lang="de-DE" dirty="0" err="1"/>
              <a:t>uncertainty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change</a:t>
            </a:r>
            <a:endParaRPr lang="de-DE" dirty="0"/>
          </a:p>
        </p:txBody>
      </p:sp>
      <p:sp>
        <p:nvSpPr>
          <p:cNvPr id="19" name="Pfeil nach rechts 18">
            <a:extLst>
              <a:ext uri="{FF2B5EF4-FFF2-40B4-BE49-F238E27FC236}">
                <a16:creationId xmlns:a16="http://schemas.microsoft.com/office/drawing/2014/main" id="{5D0DD6B1-C1B0-A277-9A52-936446F81211}"/>
              </a:ext>
            </a:extLst>
          </p:cNvPr>
          <p:cNvSpPr/>
          <p:nvPr/>
        </p:nvSpPr>
        <p:spPr>
          <a:xfrm flipH="1">
            <a:off x="3143694" y="3332576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Abgerundete rechteckige Legende 13">
            <a:extLst>
              <a:ext uri="{FF2B5EF4-FFF2-40B4-BE49-F238E27FC236}">
                <a16:creationId xmlns:a16="http://schemas.microsoft.com/office/drawing/2014/main" id="{517F5CF5-BB54-E18E-5772-DC7F9AB64424}"/>
              </a:ext>
            </a:extLst>
          </p:cNvPr>
          <p:cNvSpPr/>
          <p:nvPr/>
        </p:nvSpPr>
        <p:spPr>
          <a:xfrm>
            <a:off x="8923279" y="2452164"/>
            <a:ext cx="1636353" cy="629876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0E3E6045-B548-B2B6-5316-CCDE7EE375C4}"/>
              </a:ext>
            </a:extLst>
          </p:cNvPr>
          <p:cNvSpPr txBox="1"/>
          <p:nvPr/>
        </p:nvSpPr>
        <p:spPr>
          <a:xfrm>
            <a:off x="9619107" y="2663789"/>
            <a:ext cx="21122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?</a:t>
            </a:r>
          </a:p>
        </p:txBody>
      </p:sp>
      <p:sp>
        <p:nvSpPr>
          <p:cNvPr id="33" name="Inhaltsplatzhalter 6">
            <a:extLst>
              <a:ext uri="{FF2B5EF4-FFF2-40B4-BE49-F238E27FC236}">
                <a16:creationId xmlns:a16="http://schemas.microsoft.com/office/drawing/2014/main" id="{FD8E3F91-EBDC-D251-6E4F-8114A7254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725832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Zylinder 7">
            <a:extLst>
              <a:ext uri="{FF2B5EF4-FFF2-40B4-BE49-F238E27FC236}">
                <a16:creationId xmlns:a16="http://schemas.microsoft.com/office/drawing/2014/main" id="{0B628203-6F67-7741-6994-D2E9940B5E3A}"/>
              </a:ext>
            </a:extLst>
          </p:cNvPr>
          <p:cNvSpPr/>
          <p:nvPr/>
        </p:nvSpPr>
        <p:spPr>
          <a:xfrm>
            <a:off x="1750432" y="2921569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Picture 2" descr="Magic ball - Free entertainment icons">
            <a:extLst>
              <a:ext uri="{FF2B5EF4-FFF2-40B4-BE49-F238E27FC236}">
                <a16:creationId xmlns:a16="http://schemas.microsoft.com/office/drawing/2014/main" id="{CE86CED4-4FF0-E9A6-1650-1D2D49E75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9657" y="2403127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ihandform 10">
            <a:extLst>
              <a:ext uri="{FF2B5EF4-FFF2-40B4-BE49-F238E27FC236}">
                <a16:creationId xmlns:a16="http://schemas.microsoft.com/office/drawing/2014/main" id="{BE45E2D7-D346-FEF9-657A-9C5788AB3850}"/>
              </a:ext>
            </a:extLst>
          </p:cNvPr>
          <p:cNvSpPr/>
          <p:nvPr/>
        </p:nvSpPr>
        <p:spPr>
          <a:xfrm>
            <a:off x="7688878" y="2266162"/>
            <a:ext cx="2079189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C385C755-CD36-7912-6C8B-3D819E53F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203112" y="2091435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F4D31041-C65D-41F0-BB97-B2DBF40874FF}"/>
              </a:ext>
            </a:extLst>
          </p:cNvPr>
          <p:cNvSpPr/>
          <p:nvPr/>
        </p:nvSpPr>
        <p:spPr>
          <a:xfrm flipH="1">
            <a:off x="6747605" y="250155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feil nach rechts 6">
            <a:extLst>
              <a:ext uri="{FF2B5EF4-FFF2-40B4-BE49-F238E27FC236}">
                <a16:creationId xmlns:a16="http://schemas.microsoft.com/office/drawing/2014/main" id="{11BFEE8C-804B-37E9-52E2-235188176A4E}"/>
              </a:ext>
            </a:extLst>
          </p:cNvPr>
          <p:cNvSpPr/>
          <p:nvPr/>
        </p:nvSpPr>
        <p:spPr>
          <a:xfrm flipH="1">
            <a:off x="5893611" y="2507134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 nach rechts 9">
            <a:extLst>
              <a:ext uri="{FF2B5EF4-FFF2-40B4-BE49-F238E27FC236}">
                <a16:creationId xmlns:a16="http://schemas.microsoft.com/office/drawing/2014/main" id="{F66E7717-0B97-BB9F-CBE4-8C7F7FBDDFD7}"/>
              </a:ext>
            </a:extLst>
          </p:cNvPr>
          <p:cNvSpPr/>
          <p:nvPr/>
        </p:nvSpPr>
        <p:spPr>
          <a:xfrm flipH="1">
            <a:off x="4986465" y="250155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Pfeil nach rechts 12">
            <a:extLst>
              <a:ext uri="{FF2B5EF4-FFF2-40B4-BE49-F238E27FC236}">
                <a16:creationId xmlns:a16="http://schemas.microsoft.com/office/drawing/2014/main" id="{71A5FF00-CBD1-D554-7CFE-9685337FD213}"/>
              </a:ext>
            </a:extLst>
          </p:cNvPr>
          <p:cNvSpPr/>
          <p:nvPr/>
        </p:nvSpPr>
        <p:spPr>
          <a:xfrm flipH="1">
            <a:off x="4077556" y="250818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BAB042AB-B3D9-BB17-6808-E572BF79245F}"/>
              </a:ext>
            </a:extLst>
          </p:cNvPr>
          <p:cNvSpPr/>
          <p:nvPr/>
        </p:nvSpPr>
        <p:spPr>
          <a:xfrm flipH="1">
            <a:off x="3143694" y="2524195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 nach rechts 15">
            <a:extLst>
              <a:ext uri="{FF2B5EF4-FFF2-40B4-BE49-F238E27FC236}">
                <a16:creationId xmlns:a16="http://schemas.microsoft.com/office/drawing/2014/main" id="{F56D97B4-B75A-4CAB-43EF-28435D29FA51}"/>
              </a:ext>
            </a:extLst>
          </p:cNvPr>
          <p:cNvSpPr/>
          <p:nvPr/>
        </p:nvSpPr>
        <p:spPr>
          <a:xfrm flipH="1">
            <a:off x="2316416" y="250818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Geschweifte Klammer rechts 16">
            <a:extLst>
              <a:ext uri="{FF2B5EF4-FFF2-40B4-BE49-F238E27FC236}">
                <a16:creationId xmlns:a16="http://schemas.microsoft.com/office/drawing/2014/main" id="{EE4EA7B3-0297-A400-0D4A-C9E160501633}"/>
              </a:ext>
            </a:extLst>
          </p:cNvPr>
          <p:cNvSpPr/>
          <p:nvPr/>
        </p:nvSpPr>
        <p:spPr>
          <a:xfrm rot="16200000">
            <a:off x="4604225" y="-910580"/>
            <a:ext cx="403773" cy="5490853"/>
          </a:xfrm>
          <a:prstGeom prst="rightBrace">
            <a:avLst>
              <a:gd name="adj1" fmla="val 8333"/>
              <a:gd name="adj2" fmla="val 49759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348610A-BD45-F7DE-8722-978E49875DCF}"/>
              </a:ext>
            </a:extLst>
          </p:cNvPr>
          <p:cNvSpPr txBox="1"/>
          <p:nvPr/>
        </p:nvSpPr>
        <p:spPr>
          <a:xfrm>
            <a:off x="2822253" y="1123947"/>
            <a:ext cx="3901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6 </a:t>
            </a:r>
            <a:r>
              <a:rPr lang="de-DE" dirty="0" err="1"/>
              <a:t>timesteps</a:t>
            </a:r>
            <a:r>
              <a:rPr lang="de-DE" dirty="0"/>
              <a:t> + </a:t>
            </a:r>
            <a:r>
              <a:rPr lang="de-DE" dirty="0" err="1"/>
              <a:t>uncertainty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change</a:t>
            </a:r>
            <a:endParaRPr lang="de-DE" dirty="0"/>
          </a:p>
        </p:txBody>
      </p:sp>
      <p:sp>
        <p:nvSpPr>
          <p:cNvPr id="19" name="Zylinder 18">
            <a:extLst>
              <a:ext uri="{FF2B5EF4-FFF2-40B4-BE49-F238E27FC236}">
                <a16:creationId xmlns:a16="http://schemas.microsoft.com/office/drawing/2014/main" id="{D94887F9-E120-1A38-FEFF-7B5ECC25A6E8}"/>
              </a:ext>
            </a:extLst>
          </p:cNvPr>
          <p:cNvSpPr/>
          <p:nvPr/>
        </p:nvSpPr>
        <p:spPr>
          <a:xfrm>
            <a:off x="1748995" y="4567864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2" descr="Magic ball - Free entertainment icons">
            <a:extLst>
              <a:ext uri="{FF2B5EF4-FFF2-40B4-BE49-F238E27FC236}">
                <a16:creationId xmlns:a16="http://schemas.microsoft.com/office/drawing/2014/main" id="{FC8A1D95-4FA4-714D-8D02-EDAF8FAC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8220" y="4049422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reihandform 20">
            <a:extLst>
              <a:ext uri="{FF2B5EF4-FFF2-40B4-BE49-F238E27FC236}">
                <a16:creationId xmlns:a16="http://schemas.microsoft.com/office/drawing/2014/main" id="{F67D75C9-3C40-439F-1532-95B24B7542C3}"/>
              </a:ext>
            </a:extLst>
          </p:cNvPr>
          <p:cNvSpPr/>
          <p:nvPr/>
        </p:nvSpPr>
        <p:spPr>
          <a:xfrm>
            <a:off x="7687441" y="3912457"/>
            <a:ext cx="2079189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6D9785E4-D129-83D3-8F41-5BB659E38C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201675" y="3737730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B28824EC-14BE-BCA1-E526-5D60AFD5ED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5449244" y="3757558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070DFC2-A22E-BFD3-7CF3-0016ECDAAA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3610509" y="3740869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03585F39-3A7D-3699-92D7-045944CBF4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2720009" y="3740869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Inhaltsplatzhalter 6">
            <a:extLst>
              <a:ext uri="{FF2B5EF4-FFF2-40B4-BE49-F238E27FC236}">
                <a16:creationId xmlns:a16="http://schemas.microsoft.com/office/drawing/2014/main" id="{5CFDAA89-15C9-44BD-FC55-C0E6B5D01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57575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Zylinder 7">
            <a:extLst>
              <a:ext uri="{FF2B5EF4-FFF2-40B4-BE49-F238E27FC236}">
                <a16:creationId xmlns:a16="http://schemas.microsoft.com/office/drawing/2014/main" id="{0B628203-6F67-7741-6994-D2E9940B5E3A}"/>
              </a:ext>
            </a:extLst>
          </p:cNvPr>
          <p:cNvSpPr/>
          <p:nvPr/>
        </p:nvSpPr>
        <p:spPr>
          <a:xfrm>
            <a:off x="1750432" y="2921569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Picture 2" descr="Magic ball - Free entertainment icons">
            <a:extLst>
              <a:ext uri="{FF2B5EF4-FFF2-40B4-BE49-F238E27FC236}">
                <a16:creationId xmlns:a16="http://schemas.microsoft.com/office/drawing/2014/main" id="{CE86CED4-4FF0-E9A6-1650-1D2D49E75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9657" y="2403127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ihandform 10">
            <a:extLst>
              <a:ext uri="{FF2B5EF4-FFF2-40B4-BE49-F238E27FC236}">
                <a16:creationId xmlns:a16="http://schemas.microsoft.com/office/drawing/2014/main" id="{BE45E2D7-D346-FEF9-657A-9C5788AB3850}"/>
              </a:ext>
            </a:extLst>
          </p:cNvPr>
          <p:cNvSpPr/>
          <p:nvPr/>
        </p:nvSpPr>
        <p:spPr>
          <a:xfrm>
            <a:off x="7688878" y="2266162"/>
            <a:ext cx="2079189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C385C755-CD36-7912-6C8B-3D819E53F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203112" y="2091435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F4D31041-C65D-41F0-BB97-B2DBF40874FF}"/>
              </a:ext>
            </a:extLst>
          </p:cNvPr>
          <p:cNvSpPr/>
          <p:nvPr/>
        </p:nvSpPr>
        <p:spPr>
          <a:xfrm flipH="1">
            <a:off x="6747605" y="250155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feil nach rechts 6">
            <a:extLst>
              <a:ext uri="{FF2B5EF4-FFF2-40B4-BE49-F238E27FC236}">
                <a16:creationId xmlns:a16="http://schemas.microsoft.com/office/drawing/2014/main" id="{11BFEE8C-804B-37E9-52E2-235188176A4E}"/>
              </a:ext>
            </a:extLst>
          </p:cNvPr>
          <p:cNvSpPr/>
          <p:nvPr/>
        </p:nvSpPr>
        <p:spPr>
          <a:xfrm flipH="1">
            <a:off x="5893611" y="2507134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 nach rechts 9">
            <a:extLst>
              <a:ext uri="{FF2B5EF4-FFF2-40B4-BE49-F238E27FC236}">
                <a16:creationId xmlns:a16="http://schemas.microsoft.com/office/drawing/2014/main" id="{F66E7717-0B97-BB9F-CBE4-8C7F7FBDDFD7}"/>
              </a:ext>
            </a:extLst>
          </p:cNvPr>
          <p:cNvSpPr/>
          <p:nvPr/>
        </p:nvSpPr>
        <p:spPr>
          <a:xfrm flipH="1">
            <a:off x="4986465" y="250155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Pfeil nach rechts 12">
            <a:extLst>
              <a:ext uri="{FF2B5EF4-FFF2-40B4-BE49-F238E27FC236}">
                <a16:creationId xmlns:a16="http://schemas.microsoft.com/office/drawing/2014/main" id="{71A5FF00-CBD1-D554-7CFE-9685337FD213}"/>
              </a:ext>
            </a:extLst>
          </p:cNvPr>
          <p:cNvSpPr/>
          <p:nvPr/>
        </p:nvSpPr>
        <p:spPr>
          <a:xfrm flipH="1">
            <a:off x="4077556" y="250818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BAB042AB-B3D9-BB17-6808-E572BF79245F}"/>
              </a:ext>
            </a:extLst>
          </p:cNvPr>
          <p:cNvSpPr/>
          <p:nvPr/>
        </p:nvSpPr>
        <p:spPr>
          <a:xfrm flipH="1">
            <a:off x="3143694" y="2524195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 nach rechts 15">
            <a:extLst>
              <a:ext uri="{FF2B5EF4-FFF2-40B4-BE49-F238E27FC236}">
                <a16:creationId xmlns:a16="http://schemas.microsoft.com/office/drawing/2014/main" id="{F56D97B4-B75A-4CAB-43EF-28435D29FA51}"/>
              </a:ext>
            </a:extLst>
          </p:cNvPr>
          <p:cNvSpPr/>
          <p:nvPr/>
        </p:nvSpPr>
        <p:spPr>
          <a:xfrm flipH="1">
            <a:off x="2316416" y="250818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Geschweifte Klammer rechts 16">
            <a:extLst>
              <a:ext uri="{FF2B5EF4-FFF2-40B4-BE49-F238E27FC236}">
                <a16:creationId xmlns:a16="http://schemas.microsoft.com/office/drawing/2014/main" id="{EE4EA7B3-0297-A400-0D4A-C9E160501633}"/>
              </a:ext>
            </a:extLst>
          </p:cNvPr>
          <p:cNvSpPr/>
          <p:nvPr/>
        </p:nvSpPr>
        <p:spPr>
          <a:xfrm rot="16200000">
            <a:off x="4604225" y="-910580"/>
            <a:ext cx="403773" cy="5490853"/>
          </a:xfrm>
          <a:prstGeom prst="rightBrace">
            <a:avLst>
              <a:gd name="adj1" fmla="val 8333"/>
              <a:gd name="adj2" fmla="val 49759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348610A-BD45-F7DE-8722-978E49875DCF}"/>
              </a:ext>
            </a:extLst>
          </p:cNvPr>
          <p:cNvSpPr txBox="1"/>
          <p:nvPr/>
        </p:nvSpPr>
        <p:spPr>
          <a:xfrm>
            <a:off x="2822253" y="1123947"/>
            <a:ext cx="3901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6 </a:t>
            </a:r>
            <a:r>
              <a:rPr lang="de-DE" dirty="0" err="1"/>
              <a:t>timesteps</a:t>
            </a:r>
            <a:r>
              <a:rPr lang="de-DE" dirty="0"/>
              <a:t> + </a:t>
            </a:r>
            <a:r>
              <a:rPr lang="de-DE" dirty="0" err="1"/>
              <a:t>uncertainty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change</a:t>
            </a:r>
            <a:endParaRPr lang="de-DE" dirty="0"/>
          </a:p>
        </p:txBody>
      </p:sp>
      <p:sp>
        <p:nvSpPr>
          <p:cNvPr id="19" name="Zylinder 18">
            <a:extLst>
              <a:ext uri="{FF2B5EF4-FFF2-40B4-BE49-F238E27FC236}">
                <a16:creationId xmlns:a16="http://schemas.microsoft.com/office/drawing/2014/main" id="{D94887F9-E120-1A38-FEFF-7B5ECC25A6E8}"/>
              </a:ext>
            </a:extLst>
          </p:cNvPr>
          <p:cNvSpPr/>
          <p:nvPr/>
        </p:nvSpPr>
        <p:spPr>
          <a:xfrm>
            <a:off x="1748995" y="4567864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2" descr="Magic ball - Free entertainment icons">
            <a:extLst>
              <a:ext uri="{FF2B5EF4-FFF2-40B4-BE49-F238E27FC236}">
                <a16:creationId xmlns:a16="http://schemas.microsoft.com/office/drawing/2014/main" id="{FC8A1D95-4FA4-714D-8D02-EDAF8FAC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8220" y="4049422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reihandform 20">
            <a:extLst>
              <a:ext uri="{FF2B5EF4-FFF2-40B4-BE49-F238E27FC236}">
                <a16:creationId xmlns:a16="http://schemas.microsoft.com/office/drawing/2014/main" id="{F67D75C9-3C40-439F-1532-95B24B7542C3}"/>
              </a:ext>
            </a:extLst>
          </p:cNvPr>
          <p:cNvSpPr/>
          <p:nvPr/>
        </p:nvSpPr>
        <p:spPr>
          <a:xfrm>
            <a:off x="7687441" y="3912457"/>
            <a:ext cx="2079189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2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6D9785E4-D129-83D3-8F41-5BB659E38C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201675" y="3737730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B28824EC-14BE-BCA1-E526-5D60AFD5ED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5449244" y="3757558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070DFC2-A22E-BFD3-7CF3-0016ECDAAA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3610509" y="3740869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Freihandform 34">
            <a:extLst>
              <a:ext uri="{FF2B5EF4-FFF2-40B4-BE49-F238E27FC236}">
                <a16:creationId xmlns:a16="http://schemas.microsoft.com/office/drawing/2014/main" id="{E900ED35-E961-EF13-29FA-7116AF8BB6B3}"/>
              </a:ext>
            </a:extLst>
          </p:cNvPr>
          <p:cNvSpPr/>
          <p:nvPr/>
        </p:nvSpPr>
        <p:spPr>
          <a:xfrm>
            <a:off x="5933573" y="3906716"/>
            <a:ext cx="1952202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6" name="Freihandform 35">
            <a:extLst>
              <a:ext uri="{FF2B5EF4-FFF2-40B4-BE49-F238E27FC236}">
                <a16:creationId xmlns:a16="http://schemas.microsoft.com/office/drawing/2014/main" id="{17DF1410-3DCE-8682-DB63-437E21BC6F2D}"/>
              </a:ext>
            </a:extLst>
          </p:cNvPr>
          <p:cNvSpPr/>
          <p:nvPr/>
        </p:nvSpPr>
        <p:spPr>
          <a:xfrm>
            <a:off x="4094838" y="3905938"/>
            <a:ext cx="2034668" cy="889047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42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FA0AA5F3-E1C1-5A32-CD27-A361A1FCAA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2720009" y="3740869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Freihandform 42">
            <a:extLst>
              <a:ext uri="{FF2B5EF4-FFF2-40B4-BE49-F238E27FC236}">
                <a16:creationId xmlns:a16="http://schemas.microsoft.com/office/drawing/2014/main" id="{82574DC4-E4FC-7D0B-7BFE-B87BE44B00AA}"/>
              </a:ext>
            </a:extLst>
          </p:cNvPr>
          <p:cNvSpPr/>
          <p:nvPr/>
        </p:nvSpPr>
        <p:spPr>
          <a:xfrm>
            <a:off x="3198233" y="3912457"/>
            <a:ext cx="2077757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4" name="Inhaltsplatzhalter 6">
            <a:extLst>
              <a:ext uri="{FF2B5EF4-FFF2-40B4-BE49-F238E27FC236}">
                <a16:creationId xmlns:a16="http://schemas.microsoft.com/office/drawing/2014/main" id="{F5170CF0-4C26-5116-5A61-9F5D0F0EE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86303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8" name="Picture 8" descr="Takashi Murakami Dimensions &amp; Drawings | Dimensions.com">
            <a:extLst>
              <a:ext uri="{FF2B5EF4-FFF2-40B4-BE49-F238E27FC236}">
                <a16:creationId xmlns:a16="http://schemas.microsoft.com/office/drawing/2014/main" id="{0715E8E0-794A-449B-0457-4AC5092BF7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286" b="90159" l="47250" r="80417">
                        <a14:foregroundMark x1="60860" y1="27302" x2="60212" y2="27765"/>
                        <a14:foregroundMark x1="61175" y1="27077" x2="60860" y2="27302"/>
                        <a14:foregroundMark x1="62274" y1="26292" x2="62052" y2="26451"/>
                        <a14:foregroundMark x1="66285" y1="68704" x2="56500" y2="74762"/>
                        <a14:foregroundMark x1="59262" y1="83950" x2="58667" y2="84762"/>
                        <a14:foregroundMark x1="66256" y1="74403" x2="62085" y2="80097"/>
                        <a14:foregroundMark x1="69250" y1="70317" x2="68581" y2="71230"/>
                        <a14:foregroundMark x1="67543" y1="86680" x2="63750" y2="90159"/>
                        <a14:foregroundMark x1="67079" y1="88322" x2="64632" y2="88694"/>
                        <a14:foregroundMark x1="74833" y1="87143" x2="69957" y2="87884"/>
                        <a14:foregroundMark x1="47250" y1="86984" x2="51017" y2="79185"/>
                        <a14:foregroundMark x1="54020" y1="74633" x2="58083" y2="72857"/>
                        <a14:foregroundMark x1="58083" y1="72857" x2="66060" y2="73694"/>
                        <a14:foregroundMark x1="53837" y1="79778" x2="64583" y2="64603"/>
                        <a14:foregroundMark x1="50083" y1="85079" x2="50845" y2="84003"/>
                        <a14:foregroundMark x1="68334" y1="62470" x2="75750" y2="58254"/>
                        <a14:foregroundMark x1="64583" y1="64603" x2="65617" y2="64015"/>
                        <a14:foregroundMark x1="54242" y1="68404" x2="58167" y2="68254"/>
                        <a14:foregroundMark x1="45750" y1="68730" x2="51398" y2="68514"/>
                        <a14:foregroundMark x1="68494" y1="68254" x2="70833" y2="68254"/>
                        <a14:foregroundMark x1="58167" y1="68254" x2="66221" y2="68254"/>
                        <a14:foregroundMark x1="70833" y1="68254" x2="80417" y2="67143"/>
                        <a14:foregroundMark x1="62155" y1="80307" x2="65817" y2="80430"/>
                        <a14:foregroundMark x1="53828" y1="80025" x2="58479" y2="80182"/>
                        <a14:foregroundMark x1="61286" y1="77730" x2="64750" y2="77302"/>
                        <a14:foregroundMark x1="55750" y1="78413" x2="60733" y2="77798"/>
                        <a14:foregroundMark x1="70283" y1="77389" x2="74833" y2="77460"/>
                        <a14:foregroundMark x1="64750" y1="77302" x2="67067" y2="77338"/>
                        <a14:foregroundMark x1="68251" y1="61888" x2="68583" y2="61746"/>
                        <a14:foregroundMark x1="53526" y1="68185" x2="65483" y2="63072"/>
                        <a14:foregroundMark x1="53084" y1="57294" x2="58667" y2="57460"/>
                        <a14:foregroundMark x1="48000" y1="57143" x2="50249" y2="57210"/>
                        <a14:foregroundMark x1="58667" y1="57460" x2="62466" y2="57313"/>
                        <a14:foregroundMark x1="53084" y1="55000" x2="62083" y2="54286"/>
                        <a14:foregroundMark x1="48083" y1="55397" x2="50249" y2="55225"/>
                        <a14:foregroundMark x1="53084" y1="50736" x2="63667" y2="49048"/>
                        <a14:foregroundMark x1="47750" y1="51587" x2="50249" y2="51188"/>
                        <a14:foregroundMark x1="63667" y1="49048" x2="65167" y2="49048"/>
                        <a14:foregroundMark x1="69924" y1="46226" x2="78833" y2="45079"/>
                        <a14:foregroundMark x1="53708" y1="48315" x2="67085" y2="46592"/>
                        <a14:foregroundMark x1="49250" y1="48889" x2="50249" y2="48760"/>
                        <a14:foregroundMark x1="62379" y1="29020" x2="60667" y2="42063"/>
                        <a14:foregroundMark x1="62604" y1="27302" x2="62517" y2="27968"/>
                        <a14:foregroundMark x1="62667" y1="26825" x2="62604" y2="27302"/>
                        <a14:foregroundMark x1="60039" y1="31320" x2="59750" y2="38571"/>
                        <a14:foregroundMark x1="59750" y1="38571" x2="60750" y2="46667"/>
                        <a14:foregroundMark x1="57583" y1="33333" x2="54250" y2="42063"/>
                        <a14:foregroundMark x1="66667" y1="39841" x2="66417" y2="43492"/>
                        <a14:backgroundMark x1="55000" y1="33016" x2="55000" y2="33016"/>
                        <a14:backgroundMark x1="54167" y1="26825" x2="47583" y2="35397"/>
                        <a14:backgroundMark x1="50917" y1="29048" x2="63000" y2="23810"/>
                        <a14:backgroundMark x1="67417" y1="24286" x2="69167" y2="35397"/>
                        <a14:backgroundMark x1="69167" y1="35397" x2="69417" y2="35714"/>
                        <a14:backgroundMark x1="61917" y1="22222" x2="65500" y2="26508"/>
                        <a14:backgroundMark x1="58417" y1="28095" x2="59083" y2="31905"/>
                        <a14:backgroundMark x1="59083" y1="28730" x2="60250" y2="27619"/>
                        <a14:backgroundMark x1="61583" y1="26032" x2="61583" y2="26032"/>
                        <a14:backgroundMark x1="61833" y1="27302" x2="61833" y2="27302"/>
                        <a14:backgroundMark x1="62167" y1="26825" x2="61000" y2="26508"/>
                        <a14:backgroundMark x1="55750" y1="26032" x2="55000" y2="22063"/>
                        <a14:backgroundMark x1="56500" y1="23333" x2="55917" y2="24921"/>
                        <a14:backgroundMark x1="55417" y1="30159" x2="54500" y2="32381"/>
                        <a14:backgroundMark x1="56583" y1="28413" x2="55750" y2="30317"/>
                        <a14:backgroundMark x1="55333" y1="33492" x2="54167" y2="33810"/>
                        <a14:backgroundMark x1="51333" y1="45873" x2="52583" y2="50000"/>
                        <a14:backgroundMark x1="68417" y1="47302" x2="68333" y2="52540"/>
                        <a14:backgroundMark x1="68333" y1="44286" x2="69000" y2="52540"/>
                        <a14:backgroundMark x1="69000" y1="52540" x2="69000" y2="52698"/>
                        <a14:backgroundMark x1="51667" y1="48571" x2="51667" y2="57937"/>
                        <a14:backgroundMark x1="53333" y1="49841" x2="53333" y2="49841"/>
                        <a14:backgroundMark x1="52917" y1="51111" x2="53333" y2="49524"/>
                        <a14:backgroundMark x1="68083" y1="51111" x2="67000" y2="54444"/>
                        <a14:backgroundMark x1="63333" y1="55238" x2="66833" y2="59683"/>
                        <a14:backgroundMark x1="66333" y1="58730" x2="67667" y2="68095"/>
                        <a14:backgroundMark x1="67667" y1="68095" x2="68000" y2="68889"/>
                        <a14:backgroundMark x1="52833" y1="68095" x2="52250" y2="84444"/>
                        <a14:backgroundMark x1="66333" y1="68889" x2="70500" y2="83968"/>
                        <a14:backgroundMark x1="60500" y1="82381" x2="62333" y2="94603"/>
                        <a14:backgroundMark x1="59667" y1="78571" x2="59833" y2="79365"/>
                        <a14:backgroundMark x1="59833" y1="78413" x2="61333" y2="82857"/>
                        <a14:backgroundMark x1="66333" y1="76508" x2="68833" y2="85556"/>
                        <a14:backgroundMark x1="68583" y1="86984" x2="68417" y2="89841"/>
                        <a14:backgroundMark x1="62667" y1="89365" x2="63917" y2="90317"/>
                        <a14:backgroundMark x1="59250" y1="89683" x2="59250" y2="89683"/>
                        <a14:backgroundMark x1="64583" y1="89841" x2="64583" y2="89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33" t="23413" r="30333" b="10238"/>
          <a:stretch/>
        </p:blipFill>
        <p:spPr bwMode="auto">
          <a:xfrm flipH="1">
            <a:off x="7132295" y="3688455"/>
            <a:ext cx="582775" cy="110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8" descr="Takashi Murakami Dimensions &amp; Drawings | Dimensions.com">
            <a:extLst>
              <a:ext uri="{FF2B5EF4-FFF2-40B4-BE49-F238E27FC236}">
                <a16:creationId xmlns:a16="http://schemas.microsoft.com/office/drawing/2014/main" id="{56190163-6412-9527-43AD-952C4E77A6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4286" b="90159" l="47250" r="80417">
                        <a14:foregroundMark x1="60860" y1="27302" x2="60212" y2="27765"/>
                        <a14:foregroundMark x1="61175" y1="27077" x2="60860" y2="27302"/>
                        <a14:foregroundMark x1="62274" y1="26292" x2="62052" y2="26451"/>
                        <a14:foregroundMark x1="66285" y1="68704" x2="56500" y2="74762"/>
                        <a14:foregroundMark x1="59262" y1="83950" x2="58667" y2="84762"/>
                        <a14:foregroundMark x1="66256" y1="74403" x2="62085" y2="80097"/>
                        <a14:foregroundMark x1="69250" y1="70317" x2="68581" y2="71230"/>
                        <a14:foregroundMark x1="67543" y1="86680" x2="63750" y2="90159"/>
                        <a14:foregroundMark x1="67079" y1="88322" x2="64632" y2="88694"/>
                        <a14:foregroundMark x1="74833" y1="87143" x2="69957" y2="87884"/>
                        <a14:foregroundMark x1="47250" y1="86984" x2="51017" y2="79185"/>
                        <a14:foregroundMark x1="54020" y1="74633" x2="58083" y2="72857"/>
                        <a14:foregroundMark x1="58083" y1="72857" x2="66060" y2="73694"/>
                        <a14:foregroundMark x1="53837" y1="79778" x2="64583" y2="64603"/>
                        <a14:foregroundMark x1="50083" y1="85079" x2="50845" y2="84003"/>
                        <a14:foregroundMark x1="68334" y1="62470" x2="75750" y2="58254"/>
                        <a14:foregroundMark x1="64583" y1="64603" x2="65617" y2="64015"/>
                        <a14:foregroundMark x1="54242" y1="68404" x2="58167" y2="68254"/>
                        <a14:foregroundMark x1="45750" y1="68730" x2="51398" y2="68514"/>
                        <a14:foregroundMark x1="68494" y1="68254" x2="70833" y2="68254"/>
                        <a14:foregroundMark x1="58167" y1="68254" x2="66221" y2="68254"/>
                        <a14:foregroundMark x1="70833" y1="68254" x2="80417" y2="67143"/>
                        <a14:foregroundMark x1="62155" y1="80307" x2="65817" y2="80430"/>
                        <a14:foregroundMark x1="53828" y1="80025" x2="58479" y2="80182"/>
                        <a14:foregroundMark x1="61286" y1="77730" x2="64750" y2="77302"/>
                        <a14:foregroundMark x1="55750" y1="78413" x2="60733" y2="77798"/>
                        <a14:foregroundMark x1="70283" y1="77389" x2="74833" y2="77460"/>
                        <a14:foregroundMark x1="64750" y1="77302" x2="67067" y2="77338"/>
                        <a14:foregroundMark x1="68251" y1="61888" x2="68583" y2="61746"/>
                        <a14:foregroundMark x1="53526" y1="68185" x2="65483" y2="63072"/>
                        <a14:foregroundMark x1="53084" y1="57294" x2="58667" y2="57460"/>
                        <a14:foregroundMark x1="48000" y1="57143" x2="50249" y2="57210"/>
                        <a14:foregroundMark x1="58667" y1="57460" x2="62466" y2="57313"/>
                        <a14:foregroundMark x1="53084" y1="55000" x2="62083" y2="54286"/>
                        <a14:foregroundMark x1="48083" y1="55397" x2="50249" y2="55225"/>
                        <a14:foregroundMark x1="53084" y1="50736" x2="63667" y2="49048"/>
                        <a14:foregroundMark x1="47750" y1="51587" x2="50249" y2="51188"/>
                        <a14:foregroundMark x1="63667" y1="49048" x2="65167" y2="49048"/>
                        <a14:foregroundMark x1="69924" y1="46226" x2="78833" y2="45079"/>
                        <a14:foregroundMark x1="53708" y1="48315" x2="67085" y2="46592"/>
                        <a14:foregroundMark x1="49250" y1="48889" x2="50249" y2="48760"/>
                        <a14:foregroundMark x1="62379" y1="29020" x2="60667" y2="42063"/>
                        <a14:foregroundMark x1="62604" y1="27302" x2="62517" y2="27968"/>
                        <a14:foregroundMark x1="62667" y1="26825" x2="62604" y2="27302"/>
                        <a14:foregroundMark x1="60039" y1="31320" x2="59750" y2="38571"/>
                        <a14:foregroundMark x1="59750" y1="38571" x2="60750" y2="46667"/>
                        <a14:foregroundMark x1="57583" y1="33333" x2="54250" y2="42063"/>
                        <a14:foregroundMark x1="66667" y1="39841" x2="66417" y2="43492"/>
                        <a14:backgroundMark x1="55000" y1="33016" x2="55000" y2="33016"/>
                        <a14:backgroundMark x1="54167" y1="26825" x2="47583" y2="35397"/>
                        <a14:backgroundMark x1="50917" y1="29048" x2="63000" y2="23810"/>
                        <a14:backgroundMark x1="67417" y1="24286" x2="69167" y2="35397"/>
                        <a14:backgroundMark x1="69167" y1="35397" x2="69417" y2="35714"/>
                        <a14:backgroundMark x1="61917" y1="22222" x2="65500" y2="26508"/>
                        <a14:backgroundMark x1="58417" y1="28095" x2="59083" y2="31905"/>
                        <a14:backgroundMark x1="59083" y1="28730" x2="60250" y2="27619"/>
                        <a14:backgroundMark x1="61583" y1="26032" x2="61583" y2="26032"/>
                        <a14:backgroundMark x1="61833" y1="27302" x2="61833" y2="27302"/>
                        <a14:backgroundMark x1="62167" y1="26825" x2="61000" y2="26508"/>
                        <a14:backgroundMark x1="55750" y1="26032" x2="55000" y2="22063"/>
                        <a14:backgroundMark x1="56500" y1="23333" x2="55917" y2="24921"/>
                        <a14:backgroundMark x1="55417" y1="30159" x2="54500" y2="32381"/>
                        <a14:backgroundMark x1="56583" y1="28413" x2="55750" y2="30317"/>
                        <a14:backgroundMark x1="55333" y1="33492" x2="54167" y2="33810"/>
                        <a14:backgroundMark x1="51333" y1="45873" x2="52583" y2="50000"/>
                        <a14:backgroundMark x1="68417" y1="47302" x2="68333" y2="52540"/>
                        <a14:backgroundMark x1="68333" y1="44286" x2="69000" y2="52540"/>
                        <a14:backgroundMark x1="69000" y1="52540" x2="69000" y2="52698"/>
                        <a14:backgroundMark x1="51667" y1="48571" x2="51667" y2="57937"/>
                        <a14:backgroundMark x1="53333" y1="49841" x2="53333" y2="49841"/>
                        <a14:backgroundMark x1="52917" y1="51111" x2="53333" y2="49524"/>
                        <a14:backgroundMark x1="68083" y1="51111" x2="67000" y2="54444"/>
                        <a14:backgroundMark x1="63333" y1="55238" x2="66833" y2="59683"/>
                        <a14:backgroundMark x1="66333" y1="58730" x2="67667" y2="68095"/>
                        <a14:backgroundMark x1="67667" y1="68095" x2="68000" y2="68889"/>
                        <a14:backgroundMark x1="52833" y1="68095" x2="52250" y2="84444"/>
                        <a14:backgroundMark x1="66333" y1="68889" x2="70500" y2="83968"/>
                        <a14:backgroundMark x1="60500" y1="82381" x2="62333" y2="94603"/>
                        <a14:backgroundMark x1="59667" y1="78571" x2="59833" y2="79365"/>
                        <a14:backgroundMark x1="59833" y1="78413" x2="61333" y2="82857"/>
                        <a14:backgroundMark x1="66333" y1="76508" x2="68833" y2="85556"/>
                        <a14:backgroundMark x1="68583" y1="86984" x2="68417" y2="89841"/>
                        <a14:backgroundMark x1="62667" y1="89365" x2="63917" y2="90317"/>
                        <a14:backgroundMark x1="59250" y1="89683" x2="59250" y2="89683"/>
                        <a14:backgroundMark x1="64583" y1="89841" x2="64583" y2="89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33" t="23413" r="30333" b="10238"/>
          <a:stretch/>
        </p:blipFill>
        <p:spPr bwMode="auto">
          <a:xfrm flipH="1">
            <a:off x="5361057" y="3694155"/>
            <a:ext cx="582775" cy="110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ylinder 7">
            <a:extLst>
              <a:ext uri="{FF2B5EF4-FFF2-40B4-BE49-F238E27FC236}">
                <a16:creationId xmlns:a16="http://schemas.microsoft.com/office/drawing/2014/main" id="{0B628203-6F67-7741-6994-D2E9940B5E3A}"/>
              </a:ext>
            </a:extLst>
          </p:cNvPr>
          <p:cNvSpPr/>
          <p:nvPr/>
        </p:nvSpPr>
        <p:spPr>
          <a:xfrm>
            <a:off x="1750432" y="2921569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Picture 2" descr="Magic ball - Free entertainment icons">
            <a:extLst>
              <a:ext uri="{FF2B5EF4-FFF2-40B4-BE49-F238E27FC236}">
                <a16:creationId xmlns:a16="http://schemas.microsoft.com/office/drawing/2014/main" id="{CE86CED4-4FF0-E9A6-1650-1D2D49E75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9657" y="2403127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ihandform 10">
            <a:extLst>
              <a:ext uri="{FF2B5EF4-FFF2-40B4-BE49-F238E27FC236}">
                <a16:creationId xmlns:a16="http://schemas.microsoft.com/office/drawing/2014/main" id="{BE45E2D7-D346-FEF9-657A-9C5788AB3850}"/>
              </a:ext>
            </a:extLst>
          </p:cNvPr>
          <p:cNvSpPr/>
          <p:nvPr/>
        </p:nvSpPr>
        <p:spPr>
          <a:xfrm>
            <a:off x="7688878" y="2266162"/>
            <a:ext cx="2079189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C385C755-CD36-7912-6C8B-3D819E53F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203112" y="2091435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F4D31041-C65D-41F0-BB97-B2DBF40874FF}"/>
              </a:ext>
            </a:extLst>
          </p:cNvPr>
          <p:cNvSpPr/>
          <p:nvPr/>
        </p:nvSpPr>
        <p:spPr>
          <a:xfrm flipH="1">
            <a:off x="6747605" y="250155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feil nach rechts 6">
            <a:extLst>
              <a:ext uri="{FF2B5EF4-FFF2-40B4-BE49-F238E27FC236}">
                <a16:creationId xmlns:a16="http://schemas.microsoft.com/office/drawing/2014/main" id="{11BFEE8C-804B-37E9-52E2-235188176A4E}"/>
              </a:ext>
            </a:extLst>
          </p:cNvPr>
          <p:cNvSpPr/>
          <p:nvPr/>
        </p:nvSpPr>
        <p:spPr>
          <a:xfrm flipH="1">
            <a:off x="5893611" y="2507134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 nach rechts 9">
            <a:extLst>
              <a:ext uri="{FF2B5EF4-FFF2-40B4-BE49-F238E27FC236}">
                <a16:creationId xmlns:a16="http://schemas.microsoft.com/office/drawing/2014/main" id="{F66E7717-0B97-BB9F-CBE4-8C7F7FBDDFD7}"/>
              </a:ext>
            </a:extLst>
          </p:cNvPr>
          <p:cNvSpPr/>
          <p:nvPr/>
        </p:nvSpPr>
        <p:spPr>
          <a:xfrm flipH="1">
            <a:off x="4986465" y="250155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Pfeil nach rechts 12">
            <a:extLst>
              <a:ext uri="{FF2B5EF4-FFF2-40B4-BE49-F238E27FC236}">
                <a16:creationId xmlns:a16="http://schemas.microsoft.com/office/drawing/2014/main" id="{71A5FF00-CBD1-D554-7CFE-9685337FD213}"/>
              </a:ext>
            </a:extLst>
          </p:cNvPr>
          <p:cNvSpPr/>
          <p:nvPr/>
        </p:nvSpPr>
        <p:spPr>
          <a:xfrm flipH="1">
            <a:off x="4077556" y="250818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BAB042AB-B3D9-BB17-6808-E572BF79245F}"/>
              </a:ext>
            </a:extLst>
          </p:cNvPr>
          <p:cNvSpPr/>
          <p:nvPr/>
        </p:nvSpPr>
        <p:spPr>
          <a:xfrm flipH="1">
            <a:off x="3143694" y="2524195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 nach rechts 15">
            <a:extLst>
              <a:ext uri="{FF2B5EF4-FFF2-40B4-BE49-F238E27FC236}">
                <a16:creationId xmlns:a16="http://schemas.microsoft.com/office/drawing/2014/main" id="{F56D97B4-B75A-4CAB-43EF-28435D29FA51}"/>
              </a:ext>
            </a:extLst>
          </p:cNvPr>
          <p:cNvSpPr/>
          <p:nvPr/>
        </p:nvSpPr>
        <p:spPr>
          <a:xfrm flipH="1">
            <a:off x="2316416" y="250818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Geschweifte Klammer rechts 16">
            <a:extLst>
              <a:ext uri="{FF2B5EF4-FFF2-40B4-BE49-F238E27FC236}">
                <a16:creationId xmlns:a16="http://schemas.microsoft.com/office/drawing/2014/main" id="{EE4EA7B3-0297-A400-0D4A-C9E160501633}"/>
              </a:ext>
            </a:extLst>
          </p:cNvPr>
          <p:cNvSpPr/>
          <p:nvPr/>
        </p:nvSpPr>
        <p:spPr>
          <a:xfrm rot="16200000">
            <a:off x="4604225" y="-910580"/>
            <a:ext cx="403773" cy="5490853"/>
          </a:xfrm>
          <a:prstGeom prst="rightBrace">
            <a:avLst>
              <a:gd name="adj1" fmla="val 8333"/>
              <a:gd name="adj2" fmla="val 49759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348610A-BD45-F7DE-8722-978E49875DCF}"/>
              </a:ext>
            </a:extLst>
          </p:cNvPr>
          <p:cNvSpPr txBox="1"/>
          <p:nvPr/>
        </p:nvSpPr>
        <p:spPr>
          <a:xfrm>
            <a:off x="2822253" y="1123947"/>
            <a:ext cx="3901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6 </a:t>
            </a:r>
            <a:r>
              <a:rPr lang="de-DE" dirty="0" err="1"/>
              <a:t>timesteps</a:t>
            </a:r>
            <a:r>
              <a:rPr lang="de-DE" dirty="0"/>
              <a:t> + </a:t>
            </a:r>
            <a:r>
              <a:rPr lang="de-DE" dirty="0" err="1"/>
              <a:t>uncertainty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change</a:t>
            </a:r>
            <a:endParaRPr lang="de-DE" dirty="0"/>
          </a:p>
        </p:txBody>
      </p:sp>
      <p:sp>
        <p:nvSpPr>
          <p:cNvPr id="19" name="Zylinder 18">
            <a:extLst>
              <a:ext uri="{FF2B5EF4-FFF2-40B4-BE49-F238E27FC236}">
                <a16:creationId xmlns:a16="http://schemas.microsoft.com/office/drawing/2014/main" id="{D94887F9-E120-1A38-FEFF-7B5ECC25A6E8}"/>
              </a:ext>
            </a:extLst>
          </p:cNvPr>
          <p:cNvSpPr/>
          <p:nvPr/>
        </p:nvSpPr>
        <p:spPr>
          <a:xfrm>
            <a:off x="1748995" y="4567864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2" descr="Magic ball - Free entertainment icons">
            <a:extLst>
              <a:ext uri="{FF2B5EF4-FFF2-40B4-BE49-F238E27FC236}">
                <a16:creationId xmlns:a16="http://schemas.microsoft.com/office/drawing/2014/main" id="{FC8A1D95-4FA4-714D-8D02-EDAF8FAC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8220" y="4049422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reihandform 20">
            <a:extLst>
              <a:ext uri="{FF2B5EF4-FFF2-40B4-BE49-F238E27FC236}">
                <a16:creationId xmlns:a16="http://schemas.microsoft.com/office/drawing/2014/main" id="{F67D75C9-3C40-439F-1532-95B24B7542C3}"/>
              </a:ext>
            </a:extLst>
          </p:cNvPr>
          <p:cNvSpPr/>
          <p:nvPr/>
        </p:nvSpPr>
        <p:spPr>
          <a:xfrm>
            <a:off x="7687441" y="3912457"/>
            <a:ext cx="2079189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Freihandform 34">
            <a:extLst>
              <a:ext uri="{FF2B5EF4-FFF2-40B4-BE49-F238E27FC236}">
                <a16:creationId xmlns:a16="http://schemas.microsoft.com/office/drawing/2014/main" id="{E900ED35-E961-EF13-29FA-7116AF8BB6B3}"/>
              </a:ext>
            </a:extLst>
          </p:cNvPr>
          <p:cNvSpPr/>
          <p:nvPr/>
        </p:nvSpPr>
        <p:spPr>
          <a:xfrm>
            <a:off x="5933573" y="3906716"/>
            <a:ext cx="1952202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Pfeil nach rechts 37">
            <a:extLst>
              <a:ext uri="{FF2B5EF4-FFF2-40B4-BE49-F238E27FC236}">
                <a16:creationId xmlns:a16="http://schemas.microsoft.com/office/drawing/2014/main" id="{CA00F047-3422-5069-F08C-ADDA56AA07E1}"/>
              </a:ext>
            </a:extLst>
          </p:cNvPr>
          <p:cNvSpPr/>
          <p:nvPr/>
        </p:nvSpPr>
        <p:spPr>
          <a:xfrm flipH="1">
            <a:off x="6371867" y="4257354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Abgerundete rechteckige Legende 31">
            <a:extLst>
              <a:ext uri="{FF2B5EF4-FFF2-40B4-BE49-F238E27FC236}">
                <a16:creationId xmlns:a16="http://schemas.microsoft.com/office/drawing/2014/main" id="{CDAB42A2-BDE1-5D82-775F-621529CF354E}"/>
              </a:ext>
            </a:extLst>
          </p:cNvPr>
          <p:cNvSpPr/>
          <p:nvPr/>
        </p:nvSpPr>
        <p:spPr>
          <a:xfrm>
            <a:off x="8938546" y="3282436"/>
            <a:ext cx="1636353" cy="629876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0842F791-C646-DD59-1E27-BD4075B81D22}"/>
              </a:ext>
            </a:extLst>
          </p:cNvPr>
          <p:cNvSpPr txBox="1"/>
          <p:nvPr/>
        </p:nvSpPr>
        <p:spPr>
          <a:xfrm>
            <a:off x="9115260" y="3279557"/>
            <a:ext cx="21122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step</a:t>
            </a:r>
            <a:r>
              <a:rPr lang="de-DE" sz="1000" dirty="0"/>
              <a:t> on </a:t>
            </a:r>
            <a:r>
              <a:rPr lang="de-DE" sz="1000" dirty="0" err="1"/>
              <a:t>the</a:t>
            </a:r>
            <a:r>
              <a:rPr lang="de-DE" sz="1000" dirty="0"/>
              <a:t> </a:t>
            </a:r>
            <a:r>
              <a:rPr lang="de-DE" sz="1000" dirty="0" err="1"/>
              <a:t>platform</a:t>
            </a:r>
            <a:endParaRPr lang="de-DE" sz="1000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9C1D797D-8DB6-6D41-520B-6E86DD475620}"/>
              </a:ext>
            </a:extLst>
          </p:cNvPr>
          <p:cNvSpPr txBox="1"/>
          <p:nvPr/>
        </p:nvSpPr>
        <p:spPr>
          <a:xfrm>
            <a:off x="9032211" y="3628756"/>
            <a:ext cx="28157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>
                <a:solidFill>
                  <a:schemeClr val="bg2"/>
                </a:solidFill>
              </a:rPr>
              <a:t>don‘t</a:t>
            </a:r>
            <a:r>
              <a:rPr lang="de-DE" sz="1000" dirty="0">
                <a:solidFill>
                  <a:schemeClr val="bg2"/>
                </a:solidFill>
              </a:rPr>
              <a:t> </a:t>
            </a:r>
            <a:r>
              <a:rPr lang="de-DE" sz="1000" dirty="0" err="1">
                <a:solidFill>
                  <a:schemeClr val="bg2"/>
                </a:solidFill>
              </a:rPr>
              <a:t>step</a:t>
            </a:r>
            <a:r>
              <a:rPr lang="de-DE" sz="1000" dirty="0">
                <a:solidFill>
                  <a:schemeClr val="bg2"/>
                </a:solidFill>
              </a:rPr>
              <a:t> on </a:t>
            </a:r>
            <a:r>
              <a:rPr lang="de-DE" sz="1000" dirty="0" err="1">
                <a:solidFill>
                  <a:schemeClr val="bg2"/>
                </a:solidFill>
              </a:rPr>
              <a:t>the</a:t>
            </a:r>
            <a:r>
              <a:rPr lang="de-DE" sz="1000" dirty="0">
                <a:solidFill>
                  <a:schemeClr val="bg2"/>
                </a:solidFill>
              </a:rPr>
              <a:t> </a:t>
            </a:r>
            <a:r>
              <a:rPr lang="de-DE" sz="1000" dirty="0" err="1">
                <a:solidFill>
                  <a:schemeClr val="bg2"/>
                </a:solidFill>
              </a:rPr>
              <a:t>platform</a:t>
            </a:r>
            <a:endParaRPr lang="de-DE" sz="1000" dirty="0">
              <a:solidFill>
                <a:schemeClr val="bg2"/>
              </a:solidFill>
            </a:endParaRP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BFE2A241-3995-8A7C-D4F9-428EB2ADB049}"/>
              </a:ext>
            </a:extLst>
          </p:cNvPr>
          <p:cNvSpPr txBox="1"/>
          <p:nvPr/>
        </p:nvSpPr>
        <p:spPr>
          <a:xfrm>
            <a:off x="9592674" y="3455521"/>
            <a:ext cx="3866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>
                <a:solidFill>
                  <a:schemeClr val="bg2"/>
                </a:solidFill>
              </a:rPr>
              <a:t>or</a:t>
            </a:r>
            <a:endParaRPr lang="de-DE" sz="1000" dirty="0">
              <a:solidFill>
                <a:schemeClr val="bg2"/>
              </a:solidFill>
            </a:endParaRPr>
          </a:p>
        </p:txBody>
      </p:sp>
      <p:pic>
        <p:nvPicPr>
          <p:cNvPr id="42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5B802152-8121-B06D-76CA-E394BFB009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2720009" y="3740869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8" descr="Takashi Murakami Dimensions &amp; Drawings | Dimensions.com">
            <a:extLst>
              <a:ext uri="{FF2B5EF4-FFF2-40B4-BE49-F238E27FC236}">
                <a16:creationId xmlns:a16="http://schemas.microsoft.com/office/drawing/2014/main" id="{F18C2EFB-C91D-7338-1E85-5506D47874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4286" b="90159" l="47250" r="80417">
                        <a14:foregroundMark x1="60860" y1="27302" x2="60212" y2="27765"/>
                        <a14:foregroundMark x1="61175" y1="27077" x2="60860" y2="27302"/>
                        <a14:foregroundMark x1="62274" y1="26292" x2="62052" y2="26451"/>
                        <a14:foregroundMark x1="66285" y1="68704" x2="56500" y2="74762"/>
                        <a14:foregroundMark x1="59262" y1="83950" x2="58667" y2="84762"/>
                        <a14:foregroundMark x1="66256" y1="74403" x2="62085" y2="80097"/>
                        <a14:foregroundMark x1="69250" y1="70317" x2="68581" y2="71230"/>
                        <a14:foregroundMark x1="67543" y1="86680" x2="63750" y2="90159"/>
                        <a14:foregroundMark x1="67079" y1="88322" x2="64632" y2="88694"/>
                        <a14:foregroundMark x1="74833" y1="87143" x2="69957" y2="87884"/>
                        <a14:foregroundMark x1="47250" y1="86984" x2="51017" y2="79185"/>
                        <a14:foregroundMark x1="54020" y1="74633" x2="58083" y2="72857"/>
                        <a14:foregroundMark x1="58083" y1="72857" x2="66060" y2="73694"/>
                        <a14:foregroundMark x1="53837" y1="79778" x2="64583" y2="64603"/>
                        <a14:foregroundMark x1="50083" y1="85079" x2="50845" y2="84003"/>
                        <a14:foregroundMark x1="68334" y1="62470" x2="75750" y2="58254"/>
                        <a14:foregroundMark x1="64583" y1="64603" x2="65617" y2="64015"/>
                        <a14:foregroundMark x1="54242" y1="68404" x2="58167" y2="68254"/>
                        <a14:foregroundMark x1="45750" y1="68730" x2="51398" y2="68514"/>
                        <a14:foregroundMark x1="68494" y1="68254" x2="70833" y2="68254"/>
                        <a14:foregroundMark x1="58167" y1="68254" x2="66221" y2="68254"/>
                        <a14:foregroundMark x1="70833" y1="68254" x2="80417" y2="67143"/>
                        <a14:foregroundMark x1="62155" y1="80307" x2="65817" y2="80430"/>
                        <a14:foregroundMark x1="53828" y1="80025" x2="58479" y2="80182"/>
                        <a14:foregroundMark x1="61286" y1="77730" x2="64750" y2="77302"/>
                        <a14:foregroundMark x1="55750" y1="78413" x2="60733" y2="77798"/>
                        <a14:foregroundMark x1="70283" y1="77389" x2="74833" y2="77460"/>
                        <a14:foregroundMark x1="64750" y1="77302" x2="67067" y2="77338"/>
                        <a14:foregroundMark x1="68251" y1="61888" x2="68583" y2="61746"/>
                        <a14:foregroundMark x1="53526" y1="68185" x2="65483" y2="63072"/>
                        <a14:foregroundMark x1="53084" y1="57294" x2="58667" y2="57460"/>
                        <a14:foregroundMark x1="48000" y1="57143" x2="50249" y2="57210"/>
                        <a14:foregroundMark x1="58667" y1="57460" x2="62466" y2="57313"/>
                        <a14:foregroundMark x1="53084" y1="55000" x2="62083" y2="54286"/>
                        <a14:foregroundMark x1="48083" y1="55397" x2="50249" y2="55225"/>
                        <a14:foregroundMark x1="53084" y1="50736" x2="63667" y2="49048"/>
                        <a14:foregroundMark x1="47750" y1="51587" x2="50249" y2="51188"/>
                        <a14:foregroundMark x1="63667" y1="49048" x2="65167" y2="49048"/>
                        <a14:foregroundMark x1="69924" y1="46226" x2="78833" y2="45079"/>
                        <a14:foregroundMark x1="53708" y1="48315" x2="67085" y2="46592"/>
                        <a14:foregroundMark x1="49250" y1="48889" x2="50249" y2="48760"/>
                        <a14:foregroundMark x1="62379" y1="29020" x2="60667" y2="42063"/>
                        <a14:foregroundMark x1="62604" y1="27302" x2="62517" y2="27968"/>
                        <a14:foregroundMark x1="62667" y1="26825" x2="62604" y2="27302"/>
                        <a14:foregroundMark x1="60039" y1="31320" x2="59750" y2="38571"/>
                        <a14:foregroundMark x1="59750" y1="38571" x2="60750" y2="46667"/>
                        <a14:foregroundMark x1="57583" y1="33333" x2="54250" y2="42063"/>
                        <a14:foregroundMark x1="66667" y1="39841" x2="66417" y2="43492"/>
                        <a14:backgroundMark x1="55000" y1="33016" x2="55000" y2="33016"/>
                        <a14:backgroundMark x1="54167" y1="26825" x2="47583" y2="35397"/>
                        <a14:backgroundMark x1="50917" y1="29048" x2="63000" y2="23810"/>
                        <a14:backgroundMark x1="67417" y1="24286" x2="69167" y2="35397"/>
                        <a14:backgroundMark x1="69167" y1="35397" x2="69417" y2="35714"/>
                        <a14:backgroundMark x1="61917" y1="22222" x2="65500" y2="26508"/>
                        <a14:backgroundMark x1="58417" y1="28095" x2="59083" y2="31905"/>
                        <a14:backgroundMark x1="59083" y1="28730" x2="60250" y2="27619"/>
                        <a14:backgroundMark x1="61583" y1="26032" x2="61583" y2="26032"/>
                        <a14:backgroundMark x1="61833" y1="27302" x2="61833" y2="27302"/>
                        <a14:backgroundMark x1="62167" y1="26825" x2="61000" y2="26508"/>
                        <a14:backgroundMark x1="55750" y1="26032" x2="55000" y2="22063"/>
                        <a14:backgroundMark x1="56500" y1="23333" x2="55917" y2="24921"/>
                        <a14:backgroundMark x1="55417" y1="30159" x2="54500" y2="32381"/>
                        <a14:backgroundMark x1="56583" y1="28413" x2="55750" y2="30317"/>
                        <a14:backgroundMark x1="55333" y1="33492" x2="54167" y2="33810"/>
                        <a14:backgroundMark x1="51333" y1="45873" x2="52583" y2="50000"/>
                        <a14:backgroundMark x1="68417" y1="47302" x2="68333" y2="52540"/>
                        <a14:backgroundMark x1="68333" y1="44286" x2="69000" y2="52540"/>
                        <a14:backgroundMark x1="69000" y1="52540" x2="69000" y2="52698"/>
                        <a14:backgroundMark x1="51667" y1="48571" x2="51667" y2="57937"/>
                        <a14:backgroundMark x1="53333" y1="49841" x2="53333" y2="49841"/>
                        <a14:backgroundMark x1="52917" y1="51111" x2="53333" y2="49524"/>
                        <a14:backgroundMark x1="68083" y1="51111" x2="67000" y2="54444"/>
                        <a14:backgroundMark x1="63333" y1="55238" x2="66833" y2="59683"/>
                        <a14:backgroundMark x1="66333" y1="58730" x2="67667" y2="68095"/>
                        <a14:backgroundMark x1="67667" y1="68095" x2="68000" y2="68889"/>
                        <a14:backgroundMark x1="52833" y1="68095" x2="52250" y2="84444"/>
                        <a14:backgroundMark x1="66333" y1="68889" x2="70500" y2="83968"/>
                        <a14:backgroundMark x1="60500" y1="82381" x2="62333" y2="94603"/>
                        <a14:backgroundMark x1="59667" y1="78571" x2="59833" y2="79365"/>
                        <a14:backgroundMark x1="59833" y1="78413" x2="61333" y2="82857"/>
                        <a14:backgroundMark x1="66333" y1="76508" x2="68833" y2="85556"/>
                        <a14:backgroundMark x1="68583" y1="86984" x2="68417" y2="89841"/>
                        <a14:backgroundMark x1="62667" y1="89365" x2="63917" y2="90317"/>
                        <a14:backgroundMark x1="59250" y1="89683" x2="59250" y2="89683"/>
                        <a14:backgroundMark x1="64583" y1="89841" x2="64583" y2="89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33" t="23413" r="30333" b="10238"/>
          <a:stretch/>
        </p:blipFill>
        <p:spPr bwMode="auto">
          <a:xfrm flipH="1">
            <a:off x="3615397" y="3702909"/>
            <a:ext cx="582775" cy="110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Freihandform 51">
            <a:extLst>
              <a:ext uri="{FF2B5EF4-FFF2-40B4-BE49-F238E27FC236}">
                <a16:creationId xmlns:a16="http://schemas.microsoft.com/office/drawing/2014/main" id="{99DEF4A2-820A-42D4-985C-DC61FD8B65DA}"/>
              </a:ext>
            </a:extLst>
          </p:cNvPr>
          <p:cNvSpPr/>
          <p:nvPr/>
        </p:nvSpPr>
        <p:spPr>
          <a:xfrm>
            <a:off x="4094838" y="3905938"/>
            <a:ext cx="2034668" cy="889047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3" name="Freihandform 52">
            <a:extLst>
              <a:ext uri="{FF2B5EF4-FFF2-40B4-BE49-F238E27FC236}">
                <a16:creationId xmlns:a16="http://schemas.microsoft.com/office/drawing/2014/main" id="{E410A73C-577A-C5B5-AFDF-901470F53C08}"/>
              </a:ext>
            </a:extLst>
          </p:cNvPr>
          <p:cNvSpPr/>
          <p:nvPr/>
        </p:nvSpPr>
        <p:spPr>
          <a:xfrm>
            <a:off x="3198233" y="3912457"/>
            <a:ext cx="2077757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1" name="Pfeil nach rechts 50">
            <a:extLst>
              <a:ext uri="{FF2B5EF4-FFF2-40B4-BE49-F238E27FC236}">
                <a16:creationId xmlns:a16="http://schemas.microsoft.com/office/drawing/2014/main" id="{51362653-DF77-F235-1994-2EEDA8C1607B}"/>
              </a:ext>
            </a:extLst>
          </p:cNvPr>
          <p:cNvSpPr/>
          <p:nvPr/>
        </p:nvSpPr>
        <p:spPr>
          <a:xfrm flipH="1">
            <a:off x="4535866" y="4219439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Pfeil nach rechts 43">
            <a:extLst>
              <a:ext uri="{FF2B5EF4-FFF2-40B4-BE49-F238E27FC236}">
                <a16:creationId xmlns:a16="http://schemas.microsoft.com/office/drawing/2014/main" id="{17FBD152-5CEE-02A4-54F4-493AD88FED25}"/>
              </a:ext>
            </a:extLst>
          </p:cNvPr>
          <p:cNvSpPr/>
          <p:nvPr/>
        </p:nvSpPr>
        <p:spPr>
          <a:xfrm flipH="1">
            <a:off x="3156654" y="4220364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Inhaltsplatzhalter 6">
            <a:extLst>
              <a:ext uri="{FF2B5EF4-FFF2-40B4-BE49-F238E27FC236}">
                <a16:creationId xmlns:a16="http://schemas.microsoft.com/office/drawing/2014/main" id="{BD067074-9A69-4A22-DCC3-756B5DEDB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242278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8" name="Picture 8" descr="Takashi Murakami Dimensions &amp; Drawings | Dimensions.com">
            <a:extLst>
              <a:ext uri="{FF2B5EF4-FFF2-40B4-BE49-F238E27FC236}">
                <a16:creationId xmlns:a16="http://schemas.microsoft.com/office/drawing/2014/main" id="{0715E8E0-794A-449B-0457-4AC5092BF7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286" b="90159" l="47250" r="80417">
                        <a14:foregroundMark x1="60860" y1="27302" x2="60212" y2="27765"/>
                        <a14:foregroundMark x1="61175" y1="27077" x2="60860" y2="27302"/>
                        <a14:foregroundMark x1="62274" y1="26292" x2="62052" y2="26451"/>
                        <a14:foregroundMark x1="66285" y1="68704" x2="56500" y2="74762"/>
                        <a14:foregroundMark x1="59262" y1="83950" x2="58667" y2="84762"/>
                        <a14:foregroundMark x1="66256" y1="74403" x2="62085" y2="80097"/>
                        <a14:foregroundMark x1="69250" y1="70317" x2="68581" y2="71230"/>
                        <a14:foregroundMark x1="67543" y1="86680" x2="63750" y2="90159"/>
                        <a14:foregroundMark x1="67079" y1="88322" x2="64632" y2="88694"/>
                        <a14:foregroundMark x1="74833" y1="87143" x2="69957" y2="87884"/>
                        <a14:foregroundMark x1="47250" y1="86984" x2="51017" y2="79185"/>
                        <a14:foregroundMark x1="54020" y1="74633" x2="58083" y2="72857"/>
                        <a14:foregroundMark x1="58083" y1="72857" x2="66060" y2="73694"/>
                        <a14:foregroundMark x1="53837" y1="79778" x2="64583" y2="64603"/>
                        <a14:foregroundMark x1="50083" y1="85079" x2="50845" y2="84003"/>
                        <a14:foregroundMark x1="68334" y1="62470" x2="75750" y2="58254"/>
                        <a14:foregroundMark x1="64583" y1="64603" x2="65617" y2="64015"/>
                        <a14:foregroundMark x1="54242" y1="68404" x2="58167" y2="68254"/>
                        <a14:foregroundMark x1="45750" y1="68730" x2="51398" y2="68514"/>
                        <a14:foregroundMark x1="68494" y1="68254" x2="70833" y2="68254"/>
                        <a14:foregroundMark x1="58167" y1="68254" x2="66221" y2="68254"/>
                        <a14:foregroundMark x1="70833" y1="68254" x2="80417" y2="67143"/>
                        <a14:foregroundMark x1="62155" y1="80307" x2="65817" y2="80430"/>
                        <a14:foregroundMark x1="53828" y1="80025" x2="58479" y2="80182"/>
                        <a14:foregroundMark x1="61286" y1="77730" x2="64750" y2="77302"/>
                        <a14:foregroundMark x1="55750" y1="78413" x2="60733" y2="77798"/>
                        <a14:foregroundMark x1="70283" y1="77389" x2="74833" y2="77460"/>
                        <a14:foregroundMark x1="64750" y1="77302" x2="67067" y2="77338"/>
                        <a14:foregroundMark x1="68251" y1="61888" x2="68583" y2="61746"/>
                        <a14:foregroundMark x1="53526" y1="68185" x2="65483" y2="63072"/>
                        <a14:foregroundMark x1="53084" y1="57294" x2="58667" y2="57460"/>
                        <a14:foregroundMark x1="48000" y1="57143" x2="50249" y2="57210"/>
                        <a14:foregroundMark x1="58667" y1="57460" x2="62466" y2="57313"/>
                        <a14:foregroundMark x1="53084" y1="55000" x2="62083" y2="54286"/>
                        <a14:foregroundMark x1="48083" y1="55397" x2="50249" y2="55225"/>
                        <a14:foregroundMark x1="53084" y1="50736" x2="63667" y2="49048"/>
                        <a14:foregroundMark x1="47750" y1="51587" x2="50249" y2="51188"/>
                        <a14:foregroundMark x1="63667" y1="49048" x2="65167" y2="49048"/>
                        <a14:foregroundMark x1="69924" y1="46226" x2="78833" y2="45079"/>
                        <a14:foregroundMark x1="53708" y1="48315" x2="67085" y2="46592"/>
                        <a14:foregroundMark x1="49250" y1="48889" x2="50249" y2="48760"/>
                        <a14:foregroundMark x1="62379" y1="29020" x2="60667" y2="42063"/>
                        <a14:foregroundMark x1="62604" y1="27302" x2="62517" y2="27968"/>
                        <a14:foregroundMark x1="62667" y1="26825" x2="62604" y2="27302"/>
                        <a14:foregroundMark x1="60039" y1="31320" x2="59750" y2="38571"/>
                        <a14:foregroundMark x1="59750" y1="38571" x2="60750" y2="46667"/>
                        <a14:foregroundMark x1="57583" y1="33333" x2="54250" y2="42063"/>
                        <a14:foregroundMark x1="66667" y1="39841" x2="66417" y2="43492"/>
                        <a14:backgroundMark x1="55000" y1="33016" x2="55000" y2="33016"/>
                        <a14:backgroundMark x1="54167" y1="26825" x2="47583" y2="35397"/>
                        <a14:backgroundMark x1="50917" y1="29048" x2="63000" y2="23810"/>
                        <a14:backgroundMark x1="67417" y1="24286" x2="69167" y2="35397"/>
                        <a14:backgroundMark x1="69167" y1="35397" x2="69417" y2="35714"/>
                        <a14:backgroundMark x1="61917" y1="22222" x2="65500" y2="26508"/>
                        <a14:backgroundMark x1="58417" y1="28095" x2="59083" y2="31905"/>
                        <a14:backgroundMark x1="59083" y1="28730" x2="60250" y2="27619"/>
                        <a14:backgroundMark x1="61583" y1="26032" x2="61583" y2="26032"/>
                        <a14:backgroundMark x1="61833" y1="27302" x2="61833" y2="27302"/>
                        <a14:backgroundMark x1="62167" y1="26825" x2="61000" y2="26508"/>
                        <a14:backgroundMark x1="55750" y1="26032" x2="55000" y2="22063"/>
                        <a14:backgroundMark x1="56500" y1="23333" x2="55917" y2="24921"/>
                        <a14:backgroundMark x1="55417" y1="30159" x2="54500" y2="32381"/>
                        <a14:backgroundMark x1="56583" y1="28413" x2="55750" y2="30317"/>
                        <a14:backgroundMark x1="55333" y1="33492" x2="54167" y2="33810"/>
                        <a14:backgroundMark x1="51333" y1="45873" x2="52583" y2="50000"/>
                        <a14:backgroundMark x1="68417" y1="47302" x2="68333" y2="52540"/>
                        <a14:backgroundMark x1="68333" y1="44286" x2="69000" y2="52540"/>
                        <a14:backgroundMark x1="69000" y1="52540" x2="69000" y2="52698"/>
                        <a14:backgroundMark x1="51667" y1="48571" x2="51667" y2="57937"/>
                        <a14:backgroundMark x1="53333" y1="49841" x2="53333" y2="49841"/>
                        <a14:backgroundMark x1="52917" y1="51111" x2="53333" y2="49524"/>
                        <a14:backgroundMark x1="68083" y1="51111" x2="67000" y2="54444"/>
                        <a14:backgroundMark x1="63333" y1="55238" x2="66833" y2="59683"/>
                        <a14:backgroundMark x1="66333" y1="58730" x2="67667" y2="68095"/>
                        <a14:backgroundMark x1="67667" y1="68095" x2="68000" y2="68889"/>
                        <a14:backgroundMark x1="52833" y1="68095" x2="52250" y2="84444"/>
                        <a14:backgroundMark x1="66333" y1="68889" x2="70500" y2="83968"/>
                        <a14:backgroundMark x1="60500" y1="82381" x2="62333" y2="94603"/>
                        <a14:backgroundMark x1="59667" y1="78571" x2="59833" y2="79365"/>
                        <a14:backgroundMark x1="59833" y1="78413" x2="61333" y2="82857"/>
                        <a14:backgroundMark x1="66333" y1="76508" x2="68833" y2="85556"/>
                        <a14:backgroundMark x1="68583" y1="86984" x2="68417" y2="89841"/>
                        <a14:backgroundMark x1="62667" y1="89365" x2="63917" y2="90317"/>
                        <a14:backgroundMark x1="59250" y1="89683" x2="59250" y2="89683"/>
                        <a14:backgroundMark x1="64583" y1="89841" x2="64583" y2="89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33" t="23413" r="30333" b="10238"/>
          <a:stretch/>
        </p:blipFill>
        <p:spPr bwMode="auto">
          <a:xfrm flipH="1">
            <a:off x="7132295" y="3688455"/>
            <a:ext cx="582775" cy="110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8" descr="Takashi Murakami Dimensions &amp; Drawings | Dimensions.com">
            <a:extLst>
              <a:ext uri="{FF2B5EF4-FFF2-40B4-BE49-F238E27FC236}">
                <a16:creationId xmlns:a16="http://schemas.microsoft.com/office/drawing/2014/main" id="{56190163-6412-9527-43AD-952C4E77A6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4286" b="90159" l="47250" r="80417">
                        <a14:foregroundMark x1="60860" y1="27302" x2="60212" y2="27765"/>
                        <a14:foregroundMark x1="61175" y1="27077" x2="60860" y2="27302"/>
                        <a14:foregroundMark x1="62274" y1="26292" x2="62052" y2="26451"/>
                        <a14:foregroundMark x1="66285" y1="68704" x2="56500" y2="74762"/>
                        <a14:foregroundMark x1="59262" y1="83950" x2="58667" y2="84762"/>
                        <a14:foregroundMark x1="66256" y1="74403" x2="62085" y2="80097"/>
                        <a14:foregroundMark x1="69250" y1="70317" x2="68581" y2="71230"/>
                        <a14:foregroundMark x1="67543" y1="86680" x2="63750" y2="90159"/>
                        <a14:foregroundMark x1="67079" y1="88322" x2="64632" y2="88694"/>
                        <a14:foregroundMark x1="74833" y1="87143" x2="69957" y2="87884"/>
                        <a14:foregroundMark x1="47250" y1="86984" x2="51017" y2="79185"/>
                        <a14:foregroundMark x1="54020" y1="74633" x2="58083" y2="72857"/>
                        <a14:foregroundMark x1="58083" y1="72857" x2="66060" y2="73694"/>
                        <a14:foregroundMark x1="53837" y1="79778" x2="64583" y2="64603"/>
                        <a14:foregroundMark x1="50083" y1="85079" x2="50845" y2="84003"/>
                        <a14:foregroundMark x1="68334" y1="62470" x2="75750" y2="58254"/>
                        <a14:foregroundMark x1="64583" y1="64603" x2="65617" y2="64015"/>
                        <a14:foregroundMark x1="54242" y1="68404" x2="58167" y2="68254"/>
                        <a14:foregroundMark x1="45750" y1="68730" x2="51398" y2="68514"/>
                        <a14:foregroundMark x1="68494" y1="68254" x2="70833" y2="68254"/>
                        <a14:foregroundMark x1="58167" y1="68254" x2="66221" y2="68254"/>
                        <a14:foregroundMark x1="70833" y1="68254" x2="80417" y2="67143"/>
                        <a14:foregroundMark x1="62155" y1="80307" x2="65817" y2="80430"/>
                        <a14:foregroundMark x1="53828" y1="80025" x2="58479" y2="80182"/>
                        <a14:foregroundMark x1="61286" y1="77730" x2="64750" y2="77302"/>
                        <a14:foregroundMark x1="55750" y1="78413" x2="60733" y2="77798"/>
                        <a14:foregroundMark x1="70283" y1="77389" x2="74833" y2="77460"/>
                        <a14:foregroundMark x1="64750" y1="77302" x2="67067" y2="77338"/>
                        <a14:foregroundMark x1="68251" y1="61888" x2="68583" y2="61746"/>
                        <a14:foregroundMark x1="53526" y1="68185" x2="65483" y2="63072"/>
                        <a14:foregroundMark x1="53084" y1="57294" x2="58667" y2="57460"/>
                        <a14:foregroundMark x1="48000" y1="57143" x2="50249" y2="57210"/>
                        <a14:foregroundMark x1="58667" y1="57460" x2="62466" y2="57313"/>
                        <a14:foregroundMark x1="53084" y1="55000" x2="62083" y2="54286"/>
                        <a14:foregroundMark x1="48083" y1="55397" x2="50249" y2="55225"/>
                        <a14:foregroundMark x1="53084" y1="50736" x2="63667" y2="49048"/>
                        <a14:foregroundMark x1="47750" y1="51587" x2="50249" y2="51188"/>
                        <a14:foregroundMark x1="63667" y1="49048" x2="65167" y2="49048"/>
                        <a14:foregroundMark x1="69924" y1="46226" x2="78833" y2="45079"/>
                        <a14:foregroundMark x1="53708" y1="48315" x2="67085" y2="46592"/>
                        <a14:foregroundMark x1="49250" y1="48889" x2="50249" y2="48760"/>
                        <a14:foregroundMark x1="62379" y1="29020" x2="60667" y2="42063"/>
                        <a14:foregroundMark x1="62604" y1="27302" x2="62517" y2="27968"/>
                        <a14:foregroundMark x1="62667" y1="26825" x2="62604" y2="27302"/>
                        <a14:foregroundMark x1="60039" y1="31320" x2="59750" y2="38571"/>
                        <a14:foregroundMark x1="59750" y1="38571" x2="60750" y2="46667"/>
                        <a14:foregroundMark x1="57583" y1="33333" x2="54250" y2="42063"/>
                        <a14:foregroundMark x1="66667" y1="39841" x2="66417" y2="43492"/>
                        <a14:backgroundMark x1="55000" y1="33016" x2="55000" y2="33016"/>
                        <a14:backgroundMark x1="54167" y1="26825" x2="47583" y2="35397"/>
                        <a14:backgroundMark x1="50917" y1="29048" x2="63000" y2="23810"/>
                        <a14:backgroundMark x1="67417" y1="24286" x2="69167" y2="35397"/>
                        <a14:backgroundMark x1="69167" y1="35397" x2="69417" y2="35714"/>
                        <a14:backgroundMark x1="61917" y1="22222" x2="65500" y2="26508"/>
                        <a14:backgroundMark x1="58417" y1="28095" x2="59083" y2="31905"/>
                        <a14:backgroundMark x1="59083" y1="28730" x2="60250" y2="27619"/>
                        <a14:backgroundMark x1="61583" y1="26032" x2="61583" y2="26032"/>
                        <a14:backgroundMark x1="61833" y1="27302" x2="61833" y2="27302"/>
                        <a14:backgroundMark x1="62167" y1="26825" x2="61000" y2="26508"/>
                        <a14:backgroundMark x1="55750" y1="26032" x2="55000" y2="22063"/>
                        <a14:backgroundMark x1="56500" y1="23333" x2="55917" y2="24921"/>
                        <a14:backgroundMark x1="55417" y1="30159" x2="54500" y2="32381"/>
                        <a14:backgroundMark x1="56583" y1="28413" x2="55750" y2="30317"/>
                        <a14:backgroundMark x1="55333" y1="33492" x2="54167" y2="33810"/>
                        <a14:backgroundMark x1="51333" y1="45873" x2="52583" y2="50000"/>
                        <a14:backgroundMark x1="68417" y1="47302" x2="68333" y2="52540"/>
                        <a14:backgroundMark x1="68333" y1="44286" x2="69000" y2="52540"/>
                        <a14:backgroundMark x1="69000" y1="52540" x2="69000" y2="52698"/>
                        <a14:backgroundMark x1="51667" y1="48571" x2="51667" y2="57937"/>
                        <a14:backgroundMark x1="53333" y1="49841" x2="53333" y2="49841"/>
                        <a14:backgroundMark x1="52917" y1="51111" x2="53333" y2="49524"/>
                        <a14:backgroundMark x1="68083" y1="51111" x2="67000" y2="54444"/>
                        <a14:backgroundMark x1="63333" y1="55238" x2="66833" y2="59683"/>
                        <a14:backgroundMark x1="66333" y1="58730" x2="67667" y2="68095"/>
                        <a14:backgroundMark x1="67667" y1="68095" x2="68000" y2="68889"/>
                        <a14:backgroundMark x1="52833" y1="68095" x2="52250" y2="84444"/>
                        <a14:backgroundMark x1="66333" y1="68889" x2="70500" y2="83968"/>
                        <a14:backgroundMark x1="60500" y1="82381" x2="62333" y2="94603"/>
                        <a14:backgroundMark x1="59667" y1="78571" x2="59833" y2="79365"/>
                        <a14:backgroundMark x1="59833" y1="78413" x2="61333" y2="82857"/>
                        <a14:backgroundMark x1="66333" y1="76508" x2="68833" y2="85556"/>
                        <a14:backgroundMark x1="68583" y1="86984" x2="68417" y2="89841"/>
                        <a14:backgroundMark x1="62667" y1="89365" x2="63917" y2="90317"/>
                        <a14:backgroundMark x1="59250" y1="89683" x2="59250" y2="89683"/>
                        <a14:backgroundMark x1="64583" y1="89841" x2="64583" y2="89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33" t="23413" r="30333" b="10238"/>
          <a:stretch/>
        </p:blipFill>
        <p:spPr bwMode="auto">
          <a:xfrm flipH="1">
            <a:off x="5361057" y="3694155"/>
            <a:ext cx="582775" cy="110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ylinder 7">
            <a:extLst>
              <a:ext uri="{FF2B5EF4-FFF2-40B4-BE49-F238E27FC236}">
                <a16:creationId xmlns:a16="http://schemas.microsoft.com/office/drawing/2014/main" id="{0B628203-6F67-7741-6994-D2E9940B5E3A}"/>
              </a:ext>
            </a:extLst>
          </p:cNvPr>
          <p:cNvSpPr/>
          <p:nvPr/>
        </p:nvSpPr>
        <p:spPr>
          <a:xfrm>
            <a:off x="1750432" y="2921569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Picture 2" descr="Magic ball - Free entertainment icons">
            <a:extLst>
              <a:ext uri="{FF2B5EF4-FFF2-40B4-BE49-F238E27FC236}">
                <a16:creationId xmlns:a16="http://schemas.microsoft.com/office/drawing/2014/main" id="{CE86CED4-4FF0-E9A6-1650-1D2D49E75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9657" y="2403127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ihandform 10">
            <a:extLst>
              <a:ext uri="{FF2B5EF4-FFF2-40B4-BE49-F238E27FC236}">
                <a16:creationId xmlns:a16="http://schemas.microsoft.com/office/drawing/2014/main" id="{BE45E2D7-D346-FEF9-657A-9C5788AB3850}"/>
              </a:ext>
            </a:extLst>
          </p:cNvPr>
          <p:cNvSpPr/>
          <p:nvPr/>
        </p:nvSpPr>
        <p:spPr>
          <a:xfrm>
            <a:off x="7688878" y="2266162"/>
            <a:ext cx="2079189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C385C755-CD36-7912-6C8B-3D819E53F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203112" y="2091435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F4D31041-C65D-41F0-BB97-B2DBF40874FF}"/>
              </a:ext>
            </a:extLst>
          </p:cNvPr>
          <p:cNvSpPr/>
          <p:nvPr/>
        </p:nvSpPr>
        <p:spPr>
          <a:xfrm flipH="1">
            <a:off x="6747605" y="250155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feil nach rechts 6">
            <a:extLst>
              <a:ext uri="{FF2B5EF4-FFF2-40B4-BE49-F238E27FC236}">
                <a16:creationId xmlns:a16="http://schemas.microsoft.com/office/drawing/2014/main" id="{11BFEE8C-804B-37E9-52E2-235188176A4E}"/>
              </a:ext>
            </a:extLst>
          </p:cNvPr>
          <p:cNvSpPr/>
          <p:nvPr/>
        </p:nvSpPr>
        <p:spPr>
          <a:xfrm flipH="1">
            <a:off x="5893611" y="2507134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 nach rechts 9">
            <a:extLst>
              <a:ext uri="{FF2B5EF4-FFF2-40B4-BE49-F238E27FC236}">
                <a16:creationId xmlns:a16="http://schemas.microsoft.com/office/drawing/2014/main" id="{F66E7717-0B97-BB9F-CBE4-8C7F7FBDDFD7}"/>
              </a:ext>
            </a:extLst>
          </p:cNvPr>
          <p:cNvSpPr/>
          <p:nvPr/>
        </p:nvSpPr>
        <p:spPr>
          <a:xfrm flipH="1">
            <a:off x="4986465" y="250155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Pfeil nach rechts 12">
            <a:extLst>
              <a:ext uri="{FF2B5EF4-FFF2-40B4-BE49-F238E27FC236}">
                <a16:creationId xmlns:a16="http://schemas.microsoft.com/office/drawing/2014/main" id="{71A5FF00-CBD1-D554-7CFE-9685337FD213}"/>
              </a:ext>
            </a:extLst>
          </p:cNvPr>
          <p:cNvSpPr/>
          <p:nvPr/>
        </p:nvSpPr>
        <p:spPr>
          <a:xfrm flipH="1">
            <a:off x="4077556" y="250818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BAB042AB-B3D9-BB17-6808-E572BF79245F}"/>
              </a:ext>
            </a:extLst>
          </p:cNvPr>
          <p:cNvSpPr/>
          <p:nvPr/>
        </p:nvSpPr>
        <p:spPr>
          <a:xfrm flipH="1">
            <a:off x="3143694" y="2524195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Pfeil nach rechts 15">
            <a:extLst>
              <a:ext uri="{FF2B5EF4-FFF2-40B4-BE49-F238E27FC236}">
                <a16:creationId xmlns:a16="http://schemas.microsoft.com/office/drawing/2014/main" id="{F56D97B4-B75A-4CAB-43EF-28435D29FA51}"/>
              </a:ext>
            </a:extLst>
          </p:cNvPr>
          <p:cNvSpPr/>
          <p:nvPr/>
        </p:nvSpPr>
        <p:spPr>
          <a:xfrm flipH="1">
            <a:off x="2316416" y="2508187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Geschweifte Klammer rechts 16">
            <a:extLst>
              <a:ext uri="{FF2B5EF4-FFF2-40B4-BE49-F238E27FC236}">
                <a16:creationId xmlns:a16="http://schemas.microsoft.com/office/drawing/2014/main" id="{EE4EA7B3-0297-A400-0D4A-C9E160501633}"/>
              </a:ext>
            </a:extLst>
          </p:cNvPr>
          <p:cNvSpPr/>
          <p:nvPr/>
        </p:nvSpPr>
        <p:spPr>
          <a:xfrm rot="16200000">
            <a:off x="4604225" y="-910580"/>
            <a:ext cx="403773" cy="5490853"/>
          </a:xfrm>
          <a:prstGeom prst="rightBrace">
            <a:avLst>
              <a:gd name="adj1" fmla="val 8333"/>
              <a:gd name="adj2" fmla="val 49759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348610A-BD45-F7DE-8722-978E49875DCF}"/>
              </a:ext>
            </a:extLst>
          </p:cNvPr>
          <p:cNvSpPr txBox="1"/>
          <p:nvPr/>
        </p:nvSpPr>
        <p:spPr>
          <a:xfrm>
            <a:off x="2822253" y="1123947"/>
            <a:ext cx="3901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6 </a:t>
            </a:r>
            <a:r>
              <a:rPr lang="de-DE" dirty="0" err="1"/>
              <a:t>timesteps</a:t>
            </a:r>
            <a:r>
              <a:rPr lang="de-DE" dirty="0"/>
              <a:t> + </a:t>
            </a:r>
            <a:r>
              <a:rPr lang="de-DE" dirty="0" err="1"/>
              <a:t>uncertainty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change</a:t>
            </a:r>
            <a:endParaRPr lang="de-DE" dirty="0"/>
          </a:p>
        </p:txBody>
      </p:sp>
      <p:sp>
        <p:nvSpPr>
          <p:cNvPr id="19" name="Zylinder 18">
            <a:extLst>
              <a:ext uri="{FF2B5EF4-FFF2-40B4-BE49-F238E27FC236}">
                <a16:creationId xmlns:a16="http://schemas.microsoft.com/office/drawing/2014/main" id="{D94887F9-E120-1A38-FEFF-7B5ECC25A6E8}"/>
              </a:ext>
            </a:extLst>
          </p:cNvPr>
          <p:cNvSpPr/>
          <p:nvPr/>
        </p:nvSpPr>
        <p:spPr>
          <a:xfrm>
            <a:off x="1748995" y="4567864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2" descr="Magic ball - Free entertainment icons">
            <a:extLst>
              <a:ext uri="{FF2B5EF4-FFF2-40B4-BE49-F238E27FC236}">
                <a16:creationId xmlns:a16="http://schemas.microsoft.com/office/drawing/2014/main" id="{FC8A1D95-4FA4-714D-8D02-EDAF8FAC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8220" y="4049422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reihandform 20">
            <a:extLst>
              <a:ext uri="{FF2B5EF4-FFF2-40B4-BE49-F238E27FC236}">
                <a16:creationId xmlns:a16="http://schemas.microsoft.com/office/drawing/2014/main" id="{F67D75C9-3C40-439F-1532-95B24B7542C3}"/>
              </a:ext>
            </a:extLst>
          </p:cNvPr>
          <p:cNvSpPr/>
          <p:nvPr/>
        </p:nvSpPr>
        <p:spPr>
          <a:xfrm>
            <a:off x="7687441" y="3912457"/>
            <a:ext cx="2079189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Freihandform 34">
            <a:extLst>
              <a:ext uri="{FF2B5EF4-FFF2-40B4-BE49-F238E27FC236}">
                <a16:creationId xmlns:a16="http://schemas.microsoft.com/office/drawing/2014/main" id="{E900ED35-E961-EF13-29FA-7116AF8BB6B3}"/>
              </a:ext>
            </a:extLst>
          </p:cNvPr>
          <p:cNvSpPr/>
          <p:nvPr/>
        </p:nvSpPr>
        <p:spPr>
          <a:xfrm>
            <a:off x="5933573" y="3906716"/>
            <a:ext cx="1952202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Pfeil nach rechts 37">
            <a:extLst>
              <a:ext uri="{FF2B5EF4-FFF2-40B4-BE49-F238E27FC236}">
                <a16:creationId xmlns:a16="http://schemas.microsoft.com/office/drawing/2014/main" id="{CA00F047-3422-5069-F08C-ADDA56AA07E1}"/>
              </a:ext>
            </a:extLst>
          </p:cNvPr>
          <p:cNvSpPr/>
          <p:nvPr/>
        </p:nvSpPr>
        <p:spPr>
          <a:xfrm flipH="1">
            <a:off x="6371867" y="4257354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Pfeil nach rechts 38">
            <a:extLst>
              <a:ext uri="{FF2B5EF4-FFF2-40B4-BE49-F238E27FC236}">
                <a16:creationId xmlns:a16="http://schemas.microsoft.com/office/drawing/2014/main" id="{0767654D-C642-CE17-9048-9D6B4927DDD5}"/>
              </a:ext>
            </a:extLst>
          </p:cNvPr>
          <p:cNvSpPr/>
          <p:nvPr/>
        </p:nvSpPr>
        <p:spPr>
          <a:xfrm flipH="1">
            <a:off x="4536861" y="4222341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Geschweifte Klammer rechts 41">
            <a:extLst>
              <a:ext uri="{FF2B5EF4-FFF2-40B4-BE49-F238E27FC236}">
                <a16:creationId xmlns:a16="http://schemas.microsoft.com/office/drawing/2014/main" id="{1DC025B8-8188-A255-5664-9DE1B54B6A2F}"/>
              </a:ext>
            </a:extLst>
          </p:cNvPr>
          <p:cNvSpPr/>
          <p:nvPr/>
        </p:nvSpPr>
        <p:spPr>
          <a:xfrm rot="16200000" flipH="1">
            <a:off x="4561888" y="2631042"/>
            <a:ext cx="488447" cy="5490853"/>
          </a:xfrm>
          <a:prstGeom prst="rightBrace">
            <a:avLst>
              <a:gd name="adj1" fmla="val 8333"/>
              <a:gd name="adj2" fmla="val 49759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CC8AB848-9193-20CB-CB45-EAF82DA38E81}"/>
              </a:ext>
            </a:extLst>
          </p:cNvPr>
          <p:cNvSpPr txBox="1"/>
          <p:nvPr/>
        </p:nvSpPr>
        <p:spPr>
          <a:xfrm>
            <a:off x="2986090" y="5636810"/>
            <a:ext cx="3349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4 </a:t>
            </a:r>
            <a:r>
              <a:rPr lang="de-DE" dirty="0" err="1"/>
              <a:t>timesteps</a:t>
            </a:r>
            <a:r>
              <a:rPr lang="de-DE" dirty="0"/>
              <a:t> + </a:t>
            </a:r>
            <a:r>
              <a:rPr lang="de-DE" dirty="0" err="1"/>
              <a:t>communication</a:t>
            </a:r>
            <a:r>
              <a:rPr lang="de-DE" dirty="0"/>
              <a:t>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706736-EA34-D4FB-64A0-B1ECB07C1F8D}"/>
              </a:ext>
            </a:extLst>
          </p:cNvPr>
          <p:cNvSpPr txBox="1"/>
          <p:nvPr/>
        </p:nvSpPr>
        <p:spPr>
          <a:xfrm>
            <a:off x="6719772" y="5559866"/>
            <a:ext cx="56495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>
                <a:solidFill>
                  <a:srgbClr val="C446FF"/>
                </a:solidFill>
              </a:rPr>
              <a:t>floor</a:t>
            </a:r>
            <a:r>
              <a:rPr lang="de-DE" sz="2800" dirty="0">
                <a:solidFill>
                  <a:srgbClr val="C446FF"/>
                </a:solidFill>
              </a:rPr>
              <a:t>(</a:t>
            </a:r>
            <a:r>
              <a:rPr lang="de-DE" sz="2800" dirty="0" err="1">
                <a:solidFill>
                  <a:srgbClr val="C446FF"/>
                </a:solidFill>
              </a:rPr>
              <a:t>distance</a:t>
            </a:r>
            <a:r>
              <a:rPr lang="de-DE" sz="2800" dirty="0">
                <a:solidFill>
                  <a:srgbClr val="C446FF"/>
                </a:solidFill>
              </a:rPr>
              <a:t> / </a:t>
            </a:r>
            <a:r>
              <a:rPr lang="de-DE" sz="2800" dirty="0" err="1">
                <a:solidFill>
                  <a:srgbClr val="C446FF"/>
                </a:solidFill>
              </a:rPr>
              <a:t>visibility</a:t>
            </a:r>
            <a:r>
              <a:rPr lang="de-DE" sz="2800" dirty="0">
                <a:solidFill>
                  <a:srgbClr val="C446FF"/>
                </a:solidFill>
              </a:rPr>
              <a:t> </a:t>
            </a:r>
            <a:r>
              <a:rPr lang="de-DE" sz="2800" dirty="0" err="1">
                <a:solidFill>
                  <a:srgbClr val="C446FF"/>
                </a:solidFill>
              </a:rPr>
              <a:t>range</a:t>
            </a:r>
            <a:r>
              <a:rPr lang="de-DE" sz="2800" dirty="0">
                <a:solidFill>
                  <a:srgbClr val="C446FF"/>
                </a:solidFill>
              </a:rPr>
              <a:t>) + 1</a:t>
            </a:r>
          </a:p>
        </p:txBody>
      </p:sp>
      <p:sp>
        <p:nvSpPr>
          <p:cNvPr id="45" name="Pfeil nach rechts 44">
            <a:extLst>
              <a:ext uri="{FF2B5EF4-FFF2-40B4-BE49-F238E27FC236}">
                <a16:creationId xmlns:a16="http://schemas.microsoft.com/office/drawing/2014/main" id="{5443DC71-086B-CE8F-4F52-0F0CE625D358}"/>
              </a:ext>
            </a:extLst>
          </p:cNvPr>
          <p:cNvSpPr/>
          <p:nvPr/>
        </p:nvSpPr>
        <p:spPr>
          <a:xfrm flipH="1">
            <a:off x="6435804" y="5650747"/>
            <a:ext cx="495587" cy="357292"/>
          </a:xfrm>
          <a:prstGeom prst="rightArrow">
            <a:avLst/>
          </a:prstGeom>
          <a:solidFill>
            <a:srgbClr val="C446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32" name="Abgerundete rechteckige Legende 31">
            <a:extLst>
              <a:ext uri="{FF2B5EF4-FFF2-40B4-BE49-F238E27FC236}">
                <a16:creationId xmlns:a16="http://schemas.microsoft.com/office/drawing/2014/main" id="{BAC7C16C-C953-AF2D-A9F5-880D911F434A}"/>
              </a:ext>
            </a:extLst>
          </p:cNvPr>
          <p:cNvSpPr/>
          <p:nvPr/>
        </p:nvSpPr>
        <p:spPr>
          <a:xfrm>
            <a:off x="8938546" y="3282436"/>
            <a:ext cx="1636353" cy="629876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335C6AEC-1F42-FECD-9006-4AA0E95B8464}"/>
              </a:ext>
            </a:extLst>
          </p:cNvPr>
          <p:cNvSpPr txBox="1"/>
          <p:nvPr/>
        </p:nvSpPr>
        <p:spPr>
          <a:xfrm>
            <a:off x="9115260" y="3279557"/>
            <a:ext cx="21122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step</a:t>
            </a:r>
            <a:r>
              <a:rPr lang="de-DE" sz="1000" dirty="0"/>
              <a:t> on </a:t>
            </a:r>
            <a:r>
              <a:rPr lang="de-DE" sz="1000" dirty="0" err="1"/>
              <a:t>the</a:t>
            </a:r>
            <a:r>
              <a:rPr lang="de-DE" sz="1000" dirty="0"/>
              <a:t> </a:t>
            </a:r>
            <a:r>
              <a:rPr lang="de-DE" sz="1000" dirty="0" err="1"/>
              <a:t>platform</a:t>
            </a:r>
            <a:endParaRPr lang="de-DE" sz="1000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76117941-2628-9337-B653-9C304DFBE41D}"/>
              </a:ext>
            </a:extLst>
          </p:cNvPr>
          <p:cNvSpPr txBox="1"/>
          <p:nvPr/>
        </p:nvSpPr>
        <p:spPr>
          <a:xfrm>
            <a:off x="9032211" y="3628756"/>
            <a:ext cx="28157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>
                <a:solidFill>
                  <a:schemeClr val="bg2"/>
                </a:solidFill>
              </a:rPr>
              <a:t>don‘t</a:t>
            </a:r>
            <a:r>
              <a:rPr lang="de-DE" sz="1000" dirty="0">
                <a:solidFill>
                  <a:schemeClr val="bg2"/>
                </a:solidFill>
              </a:rPr>
              <a:t> </a:t>
            </a:r>
            <a:r>
              <a:rPr lang="de-DE" sz="1000" dirty="0" err="1">
                <a:solidFill>
                  <a:schemeClr val="bg2"/>
                </a:solidFill>
              </a:rPr>
              <a:t>step</a:t>
            </a:r>
            <a:r>
              <a:rPr lang="de-DE" sz="1000" dirty="0">
                <a:solidFill>
                  <a:schemeClr val="bg2"/>
                </a:solidFill>
              </a:rPr>
              <a:t> on </a:t>
            </a:r>
            <a:r>
              <a:rPr lang="de-DE" sz="1000" dirty="0" err="1">
                <a:solidFill>
                  <a:schemeClr val="bg2"/>
                </a:solidFill>
              </a:rPr>
              <a:t>the</a:t>
            </a:r>
            <a:r>
              <a:rPr lang="de-DE" sz="1000" dirty="0">
                <a:solidFill>
                  <a:schemeClr val="bg2"/>
                </a:solidFill>
              </a:rPr>
              <a:t> </a:t>
            </a:r>
            <a:r>
              <a:rPr lang="de-DE" sz="1000" dirty="0" err="1">
                <a:solidFill>
                  <a:schemeClr val="bg2"/>
                </a:solidFill>
              </a:rPr>
              <a:t>platform</a:t>
            </a:r>
            <a:endParaRPr lang="de-DE" sz="1000" dirty="0">
              <a:solidFill>
                <a:schemeClr val="bg2"/>
              </a:solidFill>
            </a:endParaRP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C47BBFEC-2E02-890A-79E6-9E875F76AD71}"/>
              </a:ext>
            </a:extLst>
          </p:cNvPr>
          <p:cNvSpPr txBox="1"/>
          <p:nvPr/>
        </p:nvSpPr>
        <p:spPr>
          <a:xfrm>
            <a:off x="9592674" y="3455521"/>
            <a:ext cx="3866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>
                <a:solidFill>
                  <a:schemeClr val="bg2"/>
                </a:solidFill>
              </a:rPr>
              <a:t>or</a:t>
            </a:r>
            <a:endParaRPr lang="de-DE" sz="1000" dirty="0">
              <a:solidFill>
                <a:schemeClr val="bg2"/>
              </a:solidFill>
            </a:endParaRPr>
          </a:p>
        </p:txBody>
      </p:sp>
      <p:pic>
        <p:nvPicPr>
          <p:cNvPr id="50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5F2DC9A7-BBE0-5A14-0A9D-7E0D06171D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1769935" y="3541462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8" descr="Takashi Murakami Dimensions &amp; Drawings | Dimensions.com">
            <a:extLst>
              <a:ext uri="{FF2B5EF4-FFF2-40B4-BE49-F238E27FC236}">
                <a16:creationId xmlns:a16="http://schemas.microsoft.com/office/drawing/2014/main" id="{0C3AE275-06C7-1246-59DC-56CA94AEF3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4286" b="90159" l="47250" r="80417">
                        <a14:foregroundMark x1="60860" y1="27302" x2="60212" y2="27765"/>
                        <a14:foregroundMark x1="61175" y1="27077" x2="60860" y2="27302"/>
                        <a14:foregroundMark x1="62274" y1="26292" x2="62052" y2="26451"/>
                        <a14:foregroundMark x1="66285" y1="68704" x2="56500" y2="74762"/>
                        <a14:foregroundMark x1="59262" y1="83950" x2="58667" y2="84762"/>
                        <a14:foregroundMark x1="66256" y1="74403" x2="62085" y2="80097"/>
                        <a14:foregroundMark x1="69250" y1="70317" x2="68581" y2="71230"/>
                        <a14:foregroundMark x1="67543" y1="86680" x2="63750" y2="90159"/>
                        <a14:foregroundMark x1="67079" y1="88322" x2="64632" y2="88694"/>
                        <a14:foregroundMark x1="74833" y1="87143" x2="69957" y2="87884"/>
                        <a14:foregroundMark x1="47250" y1="86984" x2="51017" y2="79185"/>
                        <a14:foregroundMark x1="54020" y1="74633" x2="58083" y2="72857"/>
                        <a14:foregroundMark x1="58083" y1="72857" x2="66060" y2="73694"/>
                        <a14:foregroundMark x1="53837" y1="79778" x2="64583" y2="64603"/>
                        <a14:foregroundMark x1="50083" y1="85079" x2="50845" y2="84003"/>
                        <a14:foregroundMark x1="68334" y1="62470" x2="75750" y2="58254"/>
                        <a14:foregroundMark x1="64583" y1="64603" x2="65617" y2="64015"/>
                        <a14:foregroundMark x1="54242" y1="68404" x2="58167" y2="68254"/>
                        <a14:foregroundMark x1="45750" y1="68730" x2="51398" y2="68514"/>
                        <a14:foregroundMark x1="68494" y1="68254" x2="70833" y2="68254"/>
                        <a14:foregroundMark x1="58167" y1="68254" x2="66221" y2="68254"/>
                        <a14:foregroundMark x1="70833" y1="68254" x2="80417" y2="67143"/>
                        <a14:foregroundMark x1="62155" y1="80307" x2="65817" y2="80430"/>
                        <a14:foregroundMark x1="53828" y1="80025" x2="58479" y2="80182"/>
                        <a14:foregroundMark x1="61286" y1="77730" x2="64750" y2="77302"/>
                        <a14:foregroundMark x1="55750" y1="78413" x2="60733" y2="77798"/>
                        <a14:foregroundMark x1="70283" y1="77389" x2="74833" y2="77460"/>
                        <a14:foregroundMark x1="64750" y1="77302" x2="67067" y2="77338"/>
                        <a14:foregroundMark x1="68251" y1="61888" x2="68583" y2="61746"/>
                        <a14:foregroundMark x1="53526" y1="68185" x2="65483" y2="63072"/>
                        <a14:foregroundMark x1="53084" y1="57294" x2="58667" y2="57460"/>
                        <a14:foregroundMark x1="48000" y1="57143" x2="50249" y2="57210"/>
                        <a14:foregroundMark x1="58667" y1="57460" x2="62466" y2="57313"/>
                        <a14:foregroundMark x1="53084" y1="55000" x2="62083" y2="54286"/>
                        <a14:foregroundMark x1="48083" y1="55397" x2="50249" y2="55225"/>
                        <a14:foregroundMark x1="53084" y1="50736" x2="63667" y2="49048"/>
                        <a14:foregroundMark x1="47750" y1="51587" x2="50249" y2="51188"/>
                        <a14:foregroundMark x1="63667" y1="49048" x2="65167" y2="49048"/>
                        <a14:foregroundMark x1="69924" y1="46226" x2="78833" y2="45079"/>
                        <a14:foregroundMark x1="53708" y1="48315" x2="67085" y2="46592"/>
                        <a14:foregroundMark x1="49250" y1="48889" x2="50249" y2="48760"/>
                        <a14:foregroundMark x1="62379" y1="29020" x2="60667" y2="42063"/>
                        <a14:foregroundMark x1="62604" y1="27302" x2="62517" y2="27968"/>
                        <a14:foregroundMark x1="62667" y1="26825" x2="62604" y2="27302"/>
                        <a14:foregroundMark x1="60039" y1="31320" x2="59750" y2="38571"/>
                        <a14:foregroundMark x1="59750" y1="38571" x2="60750" y2="46667"/>
                        <a14:foregroundMark x1="57583" y1="33333" x2="54250" y2="42063"/>
                        <a14:foregroundMark x1="66667" y1="39841" x2="66417" y2="43492"/>
                        <a14:backgroundMark x1="55000" y1="33016" x2="55000" y2="33016"/>
                        <a14:backgroundMark x1="54167" y1="26825" x2="47583" y2="35397"/>
                        <a14:backgroundMark x1="50917" y1="29048" x2="63000" y2="23810"/>
                        <a14:backgroundMark x1="67417" y1="24286" x2="69167" y2="35397"/>
                        <a14:backgroundMark x1="69167" y1="35397" x2="69417" y2="35714"/>
                        <a14:backgroundMark x1="61917" y1="22222" x2="65500" y2="26508"/>
                        <a14:backgroundMark x1="58417" y1="28095" x2="59083" y2="31905"/>
                        <a14:backgroundMark x1="59083" y1="28730" x2="60250" y2="27619"/>
                        <a14:backgroundMark x1="61583" y1="26032" x2="61583" y2="26032"/>
                        <a14:backgroundMark x1="61833" y1="27302" x2="61833" y2="27302"/>
                        <a14:backgroundMark x1="62167" y1="26825" x2="61000" y2="26508"/>
                        <a14:backgroundMark x1="55750" y1="26032" x2="55000" y2="22063"/>
                        <a14:backgroundMark x1="56500" y1="23333" x2="55917" y2="24921"/>
                        <a14:backgroundMark x1="55417" y1="30159" x2="54500" y2="32381"/>
                        <a14:backgroundMark x1="56583" y1="28413" x2="55750" y2="30317"/>
                        <a14:backgroundMark x1="55333" y1="33492" x2="54167" y2="33810"/>
                        <a14:backgroundMark x1="51333" y1="45873" x2="52583" y2="50000"/>
                        <a14:backgroundMark x1="68417" y1="47302" x2="68333" y2="52540"/>
                        <a14:backgroundMark x1="68333" y1="44286" x2="69000" y2="52540"/>
                        <a14:backgroundMark x1="69000" y1="52540" x2="69000" y2="52698"/>
                        <a14:backgroundMark x1="51667" y1="48571" x2="51667" y2="57937"/>
                        <a14:backgroundMark x1="53333" y1="49841" x2="53333" y2="49841"/>
                        <a14:backgroundMark x1="52917" y1="51111" x2="53333" y2="49524"/>
                        <a14:backgroundMark x1="68083" y1="51111" x2="67000" y2="54444"/>
                        <a14:backgroundMark x1="63333" y1="55238" x2="66833" y2="59683"/>
                        <a14:backgroundMark x1="66333" y1="58730" x2="67667" y2="68095"/>
                        <a14:backgroundMark x1="67667" y1="68095" x2="68000" y2="68889"/>
                        <a14:backgroundMark x1="52833" y1="68095" x2="52250" y2="84444"/>
                        <a14:backgroundMark x1="66333" y1="68889" x2="70500" y2="83968"/>
                        <a14:backgroundMark x1="60500" y1="82381" x2="62333" y2="94603"/>
                        <a14:backgroundMark x1="59667" y1="78571" x2="59833" y2="79365"/>
                        <a14:backgroundMark x1="59833" y1="78413" x2="61333" y2="82857"/>
                        <a14:backgroundMark x1="66333" y1="76508" x2="68833" y2="85556"/>
                        <a14:backgroundMark x1="68583" y1="86984" x2="68417" y2="89841"/>
                        <a14:backgroundMark x1="62667" y1="89365" x2="63917" y2="90317"/>
                        <a14:backgroundMark x1="59250" y1="89683" x2="59250" y2="89683"/>
                        <a14:backgroundMark x1="64583" y1="89841" x2="64583" y2="89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33" t="23413" r="30333" b="10238"/>
          <a:stretch/>
        </p:blipFill>
        <p:spPr bwMode="auto">
          <a:xfrm flipH="1">
            <a:off x="3615397" y="3702909"/>
            <a:ext cx="582775" cy="110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Freihandform 51">
            <a:extLst>
              <a:ext uri="{FF2B5EF4-FFF2-40B4-BE49-F238E27FC236}">
                <a16:creationId xmlns:a16="http://schemas.microsoft.com/office/drawing/2014/main" id="{D826B436-1CF2-36D3-C87C-8C2D5F9D316D}"/>
              </a:ext>
            </a:extLst>
          </p:cNvPr>
          <p:cNvSpPr/>
          <p:nvPr/>
        </p:nvSpPr>
        <p:spPr>
          <a:xfrm>
            <a:off x="2284789" y="3903456"/>
            <a:ext cx="2077757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3" name="Pfeil nach rechts 52">
            <a:extLst>
              <a:ext uri="{FF2B5EF4-FFF2-40B4-BE49-F238E27FC236}">
                <a16:creationId xmlns:a16="http://schemas.microsoft.com/office/drawing/2014/main" id="{4465F65D-A9A2-9413-A02F-D51319E15D14}"/>
              </a:ext>
            </a:extLst>
          </p:cNvPr>
          <p:cNvSpPr/>
          <p:nvPr/>
        </p:nvSpPr>
        <p:spPr>
          <a:xfrm flipH="1">
            <a:off x="3156654" y="4220364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Pfeil nach rechts 53">
            <a:extLst>
              <a:ext uri="{FF2B5EF4-FFF2-40B4-BE49-F238E27FC236}">
                <a16:creationId xmlns:a16="http://schemas.microsoft.com/office/drawing/2014/main" id="{C5A4F81E-98F6-E958-4627-D99AE90DCCD8}"/>
              </a:ext>
            </a:extLst>
          </p:cNvPr>
          <p:cNvSpPr/>
          <p:nvPr/>
        </p:nvSpPr>
        <p:spPr>
          <a:xfrm flipH="1">
            <a:off x="2287558" y="4204979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Freihandform 35">
            <a:extLst>
              <a:ext uri="{FF2B5EF4-FFF2-40B4-BE49-F238E27FC236}">
                <a16:creationId xmlns:a16="http://schemas.microsoft.com/office/drawing/2014/main" id="{17DF1410-3DCE-8682-DB63-437E21BC6F2D}"/>
              </a:ext>
            </a:extLst>
          </p:cNvPr>
          <p:cNvSpPr/>
          <p:nvPr/>
        </p:nvSpPr>
        <p:spPr>
          <a:xfrm>
            <a:off x="4094838" y="3905938"/>
            <a:ext cx="2034668" cy="889047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5" name="Inhaltsplatzhalter 6">
            <a:extLst>
              <a:ext uri="{FF2B5EF4-FFF2-40B4-BE49-F238E27FC236}">
                <a16:creationId xmlns:a16="http://schemas.microsoft.com/office/drawing/2014/main" id="{480A9C95-3144-EC7A-7A1F-EBD1D7D37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571560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32" y="2989859"/>
            <a:ext cx="1173186" cy="117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bgerundete rechteckige Legende 32">
            <a:extLst>
              <a:ext uri="{FF2B5EF4-FFF2-40B4-BE49-F238E27FC236}">
                <a16:creationId xmlns:a16="http://schemas.microsoft.com/office/drawing/2014/main" id="{C92F8492-8707-2104-5E54-2DB138B4AC42}"/>
              </a:ext>
            </a:extLst>
          </p:cNvPr>
          <p:cNvSpPr/>
          <p:nvPr/>
        </p:nvSpPr>
        <p:spPr>
          <a:xfrm>
            <a:off x="6932402" y="1664721"/>
            <a:ext cx="2815787" cy="1043300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5922B70F-B02A-73F5-E3F8-0DC825AAA583}"/>
              </a:ext>
            </a:extLst>
          </p:cNvPr>
          <p:cNvSpPr txBox="1"/>
          <p:nvPr/>
        </p:nvSpPr>
        <p:spPr>
          <a:xfrm>
            <a:off x="7289586" y="1732419"/>
            <a:ext cx="2112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88BBABD8-C4DC-6C22-0D87-591F69413C48}"/>
              </a:ext>
            </a:extLst>
          </p:cNvPr>
          <p:cNvSpPr txBox="1"/>
          <p:nvPr/>
        </p:nvSpPr>
        <p:spPr>
          <a:xfrm>
            <a:off x="7041002" y="2294369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D35E0D60-7670-07BF-518B-E41E1DB82A8C}"/>
              </a:ext>
            </a:extLst>
          </p:cNvPr>
          <p:cNvSpPr txBox="1"/>
          <p:nvPr/>
        </p:nvSpPr>
        <p:spPr>
          <a:xfrm>
            <a:off x="8143679" y="203372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or</a:t>
            </a:r>
            <a:endParaRPr lang="de-DE" dirty="0"/>
          </a:p>
        </p:txBody>
      </p:sp>
      <p:sp>
        <p:nvSpPr>
          <p:cNvPr id="37" name="Abgerundete rechteckige Legende 36">
            <a:extLst>
              <a:ext uri="{FF2B5EF4-FFF2-40B4-BE49-F238E27FC236}">
                <a16:creationId xmlns:a16="http://schemas.microsoft.com/office/drawing/2014/main" id="{8F7DB32D-7A9B-6445-BA93-4A637976FC34}"/>
              </a:ext>
            </a:extLst>
          </p:cNvPr>
          <p:cNvSpPr/>
          <p:nvPr/>
        </p:nvSpPr>
        <p:spPr>
          <a:xfrm>
            <a:off x="2433878" y="4499450"/>
            <a:ext cx="2815787" cy="1043300"/>
          </a:xfrm>
          <a:prstGeom prst="wedgeRoundRectCallout">
            <a:avLst>
              <a:gd name="adj1" fmla="val 23522"/>
              <a:gd name="adj2" fmla="val -70036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FB9721F3-E230-E1C9-7CE5-32BBA1F1CD7F}"/>
              </a:ext>
            </a:extLst>
          </p:cNvPr>
          <p:cNvSpPr txBox="1"/>
          <p:nvPr/>
        </p:nvSpPr>
        <p:spPr>
          <a:xfrm>
            <a:off x="3113266" y="5123193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5B5D7D93-3122-60E1-8481-2F41657C143E}"/>
              </a:ext>
            </a:extLst>
          </p:cNvPr>
          <p:cNvSpPr txBox="1"/>
          <p:nvPr/>
        </p:nvSpPr>
        <p:spPr>
          <a:xfrm>
            <a:off x="3243703" y="4532728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E1D123B8-E1BA-D1A3-8108-393BBC2A4CE2}"/>
              </a:ext>
            </a:extLst>
          </p:cNvPr>
          <p:cNvSpPr txBox="1"/>
          <p:nvPr/>
        </p:nvSpPr>
        <p:spPr>
          <a:xfrm>
            <a:off x="3658382" y="4839663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or</a:t>
            </a:r>
            <a:endParaRPr lang="de-DE" dirty="0"/>
          </a:p>
        </p:txBody>
      </p:sp>
      <p:sp>
        <p:nvSpPr>
          <p:cNvPr id="41" name="Pfeil nach rechts 40">
            <a:extLst>
              <a:ext uri="{FF2B5EF4-FFF2-40B4-BE49-F238E27FC236}">
                <a16:creationId xmlns:a16="http://schemas.microsoft.com/office/drawing/2014/main" id="{06DE6706-B418-C599-DD3E-413F23436ABA}"/>
              </a:ext>
            </a:extLst>
          </p:cNvPr>
          <p:cNvSpPr/>
          <p:nvPr/>
        </p:nvSpPr>
        <p:spPr>
          <a:xfrm>
            <a:off x="6568454" y="3333259"/>
            <a:ext cx="449092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Pfeil nach rechts 41">
            <a:extLst>
              <a:ext uri="{FF2B5EF4-FFF2-40B4-BE49-F238E27FC236}">
                <a16:creationId xmlns:a16="http://schemas.microsoft.com/office/drawing/2014/main" id="{81207578-47E5-20A3-60FC-A5E71441CDBD}"/>
              </a:ext>
            </a:extLst>
          </p:cNvPr>
          <p:cNvSpPr/>
          <p:nvPr/>
        </p:nvSpPr>
        <p:spPr>
          <a:xfrm flipH="1">
            <a:off x="5033832" y="3351613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Pfeil nach rechts 42">
            <a:extLst>
              <a:ext uri="{FF2B5EF4-FFF2-40B4-BE49-F238E27FC236}">
                <a16:creationId xmlns:a16="http://schemas.microsoft.com/office/drawing/2014/main" id="{7C01881C-AF17-4D1D-7923-8B1FDA44ACAE}"/>
              </a:ext>
            </a:extLst>
          </p:cNvPr>
          <p:cNvSpPr/>
          <p:nvPr/>
        </p:nvSpPr>
        <p:spPr>
          <a:xfrm rot="16200000" flipH="1">
            <a:off x="5793427" y="4117010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Pfeil nach rechts 43">
            <a:extLst>
              <a:ext uri="{FF2B5EF4-FFF2-40B4-BE49-F238E27FC236}">
                <a16:creationId xmlns:a16="http://schemas.microsoft.com/office/drawing/2014/main" id="{455DB727-0C69-6B19-92C0-249DAD1BCBD4}"/>
              </a:ext>
            </a:extLst>
          </p:cNvPr>
          <p:cNvSpPr/>
          <p:nvPr/>
        </p:nvSpPr>
        <p:spPr>
          <a:xfrm rot="5400000" flipH="1">
            <a:off x="5780187" y="2596139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441A70CF-F232-AE51-0789-F7E3DE4300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5674407" y="2666783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4079193" y="3920702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Inhaltsplatzhalter 6">
            <a:extLst>
              <a:ext uri="{FF2B5EF4-FFF2-40B4-BE49-F238E27FC236}">
                <a16:creationId xmlns:a16="http://schemas.microsoft.com/office/drawing/2014/main" id="{C4E8C58B-2CDA-97CB-92C2-90606AE77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25578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/>
      <p:bldP spid="35" grpId="0"/>
      <p:bldP spid="36" grpId="0"/>
      <p:bldP spid="37" grpId="0" animBg="1"/>
      <p:bldP spid="38" grpId="0"/>
      <p:bldP spid="39" grpId="0"/>
      <p:bldP spid="40" grpId="0"/>
      <p:bldP spid="41" grpId="0" animBg="1"/>
      <p:bldP spid="42" grpId="0" animBg="1"/>
      <p:bldP spid="43" grpId="0" animBg="1"/>
      <p:bldP spid="44" grpId="0" animBg="1"/>
      <p:bldP spid="4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8" name="Picture 8" descr="Takashi Murakami Dimensions &amp; Drawings | Dimensions.com">
            <a:extLst>
              <a:ext uri="{FF2B5EF4-FFF2-40B4-BE49-F238E27FC236}">
                <a16:creationId xmlns:a16="http://schemas.microsoft.com/office/drawing/2014/main" id="{0715E8E0-794A-449B-0457-4AC5092BF7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286" b="90159" l="47250" r="80417">
                        <a14:foregroundMark x1="60860" y1="27302" x2="60212" y2="27765"/>
                        <a14:foregroundMark x1="61175" y1="27077" x2="60860" y2="27302"/>
                        <a14:foregroundMark x1="62274" y1="26292" x2="62052" y2="26451"/>
                        <a14:foregroundMark x1="66285" y1="68704" x2="56500" y2="74762"/>
                        <a14:foregroundMark x1="59262" y1="83950" x2="58667" y2="84762"/>
                        <a14:foregroundMark x1="66256" y1="74403" x2="62085" y2="80097"/>
                        <a14:foregroundMark x1="69250" y1="70317" x2="68581" y2="71230"/>
                        <a14:foregroundMark x1="67543" y1="86680" x2="63750" y2="90159"/>
                        <a14:foregroundMark x1="67079" y1="88322" x2="64632" y2="88694"/>
                        <a14:foregroundMark x1="74833" y1="87143" x2="69957" y2="87884"/>
                        <a14:foregroundMark x1="47250" y1="86984" x2="51017" y2="79185"/>
                        <a14:foregroundMark x1="54020" y1="74633" x2="58083" y2="72857"/>
                        <a14:foregroundMark x1="58083" y1="72857" x2="66060" y2="73694"/>
                        <a14:foregroundMark x1="53837" y1="79778" x2="64583" y2="64603"/>
                        <a14:foregroundMark x1="50083" y1="85079" x2="50845" y2="84003"/>
                        <a14:foregroundMark x1="68334" y1="62470" x2="75750" y2="58254"/>
                        <a14:foregroundMark x1="64583" y1="64603" x2="65617" y2="64015"/>
                        <a14:foregroundMark x1="54242" y1="68404" x2="58167" y2="68254"/>
                        <a14:foregroundMark x1="45750" y1="68730" x2="51398" y2="68514"/>
                        <a14:foregroundMark x1="68494" y1="68254" x2="70833" y2="68254"/>
                        <a14:foregroundMark x1="58167" y1="68254" x2="66221" y2="68254"/>
                        <a14:foregroundMark x1="70833" y1="68254" x2="80417" y2="67143"/>
                        <a14:foregroundMark x1="62155" y1="80307" x2="65817" y2="80430"/>
                        <a14:foregroundMark x1="53828" y1="80025" x2="58479" y2="80182"/>
                        <a14:foregroundMark x1="61286" y1="77730" x2="64750" y2="77302"/>
                        <a14:foregroundMark x1="55750" y1="78413" x2="60733" y2="77798"/>
                        <a14:foregroundMark x1="70283" y1="77389" x2="74833" y2="77460"/>
                        <a14:foregroundMark x1="64750" y1="77302" x2="67067" y2="77338"/>
                        <a14:foregroundMark x1="68251" y1="61888" x2="68583" y2="61746"/>
                        <a14:foregroundMark x1="53526" y1="68185" x2="65483" y2="63072"/>
                        <a14:foregroundMark x1="53084" y1="57294" x2="58667" y2="57460"/>
                        <a14:foregroundMark x1="48000" y1="57143" x2="50249" y2="57210"/>
                        <a14:foregroundMark x1="58667" y1="57460" x2="62466" y2="57313"/>
                        <a14:foregroundMark x1="53084" y1="55000" x2="62083" y2="54286"/>
                        <a14:foregroundMark x1="48083" y1="55397" x2="50249" y2="55225"/>
                        <a14:foregroundMark x1="53084" y1="50736" x2="63667" y2="49048"/>
                        <a14:foregroundMark x1="47750" y1="51587" x2="50249" y2="51188"/>
                        <a14:foregroundMark x1="63667" y1="49048" x2="65167" y2="49048"/>
                        <a14:foregroundMark x1="69924" y1="46226" x2="78833" y2="45079"/>
                        <a14:foregroundMark x1="53708" y1="48315" x2="67085" y2="46592"/>
                        <a14:foregroundMark x1="49250" y1="48889" x2="50249" y2="48760"/>
                        <a14:foregroundMark x1="62379" y1="29020" x2="60667" y2="42063"/>
                        <a14:foregroundMark x1="62604" y1="27302" x2="62517" y2="27968"/>
                        <a14:foregroundMark x1="62667" y1="26825" x2="62604" y2="27302"/>
                        <a14:foregroundMark x1="60039" y1="31320" x2="59750" y2="38571"/>
                        <a14:foregroundMark x1="59750" y1="38571" x2="60750" y2="46667"/>
                        <a14:foregroundMark x1="57583" y1="33333" x2="54250" y2="42063"/>
                        <a14:foregroundMark x1="66667" y1="39841" x2="66417" y2="43492"/>
                        <a14:backgroundMark x1="55000" y1="33016" x2="55000" y2="33016"/>
                        <a14:backgroundMark x1="54167" y1="26825" x2="47583" y2="35397"/>
                        <a14:backgroundMark x1="50917" y1="29048" x2="63000" y2="23810"/>
                        <a14:backgroundMark x1="67417" y1="24286" x2="69167" y2="35397"/>
                        <a14:backgroundMark x1="69167" y1="35397" x2="69417" y2="35714"/>
                        <a14:backgroundMark x1="61917" y1="22222" x2="65500" y2="26508"/>
                        <a14:backgroundMark x1="58417" y1="28095" x2="59083" y2="31905"/>
                        <a14:backgroundMark x1="59083" y1="28730" x2="60250" y2="27619"/>
                        <a14:backgroundMark x1="61583" y1="26032" x2="61583" y2="26032"/>
                        <a14:backgroundMark x1="61833" y1="27302" x2="61833" y2="27302"/>
                        <a14:backgroundMark x1="62167" y1="26825" x2="61000" y2="26508"/>
                        <a14:backgroundMark x1="55750" y1="26032" x2="55000" y2="22063"/>
                        <a14:backgroundMark x1="56500" y1="23333" x2="55917" y2="24921"/>
                        <a14:backgroundMark x1="55417" y1="30159" x2="54500" y2="32381"/>
                        <a14:backgroundMark x1="56583" y1="28413" x2="55750" y2="30317"/>
                        <a14:backgroundMark x1="55333" y1="33492" x2="54167" y2="33810"/>
                        <a14:backgroundMark x1="51333" y1="45873" x2="52583" y2="50000"/>
                        <a14:backgroundMark x1="68417" y1="47302" x2="68333" y2="52540"/>
                        <a14:backgroundMark x1="68333" y1="44286" x2="69000" y2="52540"/>
                        <a14:backgroundMark x1="69000" y1="52540" x2="69000" y2="52698"/>
                        <a14:backgroundMark x1="51667" y1="48571" x2="51667" y2="57937"/>
                        <a14:backgroundMark x1="53333" y1="49841" x2="53333" y2="49841"/>
                        <a14:backgroundMark x1="52917" y1="51111" x2="53333" y2="49524"/>
                        <a14:backgroundMark x1="68083" y1="51111" x2="67000" y2="54444"/>
                        <a14:backgroundMark x1="63333" y1="55238" x2="66833" y2="59683"/>
                        <a14:backgroundMark x1="66333" y1="58730" x2="67667" y2="68095"/>
                        <a14:backgroundMark x1="67667" y1="68095" x2="68000" y2="68889"/>
                        <a14:backgroundMark x1="52833" y1="68095" x2="52250" y2="84444"/>
                        <a14:backgroundMark x1="66333" y1="68889" x2="70500" y2="83968"/>
                        <a14:backgroundMark x1="60500" y1="82381" x2="62333" y2="94603"/>
                        <a14:backgroundMark x1="59667" y1="78571" x2="59833" y2="79365"/>
                        <a14:backgroundMark x1="59833" y1="78413" x2="61333" y2="82857"/>
                        <a14:backgroundMark x1="66333" y1="76508" x2="68833" y2="85556"/>
                        <a14:backgroundMark x1="68583" y1="86984" x2="68417" y2="89841"/>
                        <a14:backgroundMark x1="62667" y1="89365" x2="63917" y2="90317"/>
                        <a14:backgroundMark x1="59250" y1="89683" x2="59250" y2="89683"/>
                        <a14:backgroundMark x1="64583" y1="89841" x2="64583" y2="89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33" t="23413" r="30333" b="10238"/>
          <a:stretch/>
        </p:blipFill>
        <p:spPr bwMode="auto">
          <a:xfrm flipH="1">
            <a:off x="7132295" y="3688455"/>
            <a:ext cx="582775" cy="110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8" descr="Takashi Murakami Dimensions &amp; Drawings | Dimensions.com">
            <a:extLst>
              <a:ext uri="{FF2B5EF4-FFF2-40B4-BE49-F238E27FC236}">
                <a16:creationId xmlns:a16="http://schemas.microsoft.com/office/drawing/2014/main" id="{56190163-6412-9527-43AD-952C4E77A6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4286" b="90159" l="47250" r="80417">
                        <a14:foregroundMark x1="60860" y1="27302" x2="60212" y2="27765"/>
                        <a14:foregroundMark x1="61175" y1="27077" x2="60860" y2="27302"/>
                        <a14:foregroundMark x1="62274" y1="26292" x2="62052" y2="26451"/>
                        <a14:foregroundMark x1="66285" y1="68704" x2="56500" y2="74762"/>
                        <a14:foregroundMark x1="59262" y1="83950" x2="58667" y2="84762"/>
                        <a14:foregroundMark x1="66256" y1="74403" x2="62085" y2="80097"/>
                        <a14:foregroundMark x1="69250" y1="70317" x2="68581" y2="71230"/>
                        <a14:foregroundMark x1="67543" y1="86680" x2="63750" y2="90159"/>
                        <a14:foregroundMark x1="67079" y1="88322" x2="64632" y2="88694"/>
                        <a14:foregroundMark x1="74833" y1="87143" x2="69957" y2="87884"/>
                        <a14:foregroundMark x1="47250" y1="86984" x2="51017" y2="79185"/>
                        <a14:foregroundMark x1="54020" y1="74633" x2="58083" y2="72857"/>
                        <a14:foregroundMark x1="58083" y1="72857" x2="66060" y2="73694"/>
                        <a14:foregroundMark x1="53837" y1="79778" x2="64583" y2="64603"/>
                        <a14:foregroundMark x1="50083" y1="85079" x2="50845" y2="84003"/>
                        <a14:foregroundMark x1="68334" y1="62470" x2="75750" y2="58254"/>
                        <a14:foregroundMark x1="64583" y1="64603" x2="65617" y2="64015"/>
                        <a14:foregroundMark x1="54242" y1="68404" x2="58167" y2="68254"/>
                        <a14:foregroundMark x1="45750" y1="68730" x2="51398" y2="68514"/>
                        <a14:foregroundMark x1="68494" y1="68254" x2="70833" y2="68254"/>
                        <a14:foregroundMark x1="58167" y1="68254" x2="66221" y2="68254"/>
                        <a14:foregroundMark x1="70833" y1="68254" x2="80417" y2="67143"/>
                        <a14:foregroundMark x1="62155" y1="80307" x2="65817" y2="80430"/>
                        <a14:foregroundMark x1="53828" y1="80025" x2="58479" y2="80182"/>
                        <a14:foregroundMark x1="61286" y1="77730" x2="64750" y2="77302"/>
                        <a14:foregroundMark x1="55750" y1="78413" x2="60733" y2="77798"/>
                        <a14:foregroundMark x1="70283" y1="77389" x2="74833" y2="77460"/>
                        <a14:foregroundMark x1="64750" y1="77302" x2="67067" y2="77338"/>
                        <a14:foregroundMark x1="68251" y1="61888" x2="68583" y2="61746"/>
                        <a14:foregroundMark x1="53526" y1="68185" x2="65483" y2="63072"/>
                        <a14:foregroundMark x1="53084" y1="57294" x2="58667" y2="57460"/>
                        <a14:foregroundMark x1="48000" y1="57143" x2="50249" y2="57210"/>
                        <a14:foregroundMark x1="58667" y1="57460" x2="62466" y2="57313"/>
                        <a14:foregroundMark x1="53084" y1="55000" x2="62083" y2="54286"/>
                        <a14:foregroundMark x1="48083" y1="55397" x2="50249" y2="55225"/>
                        <a14:foregroundMark x1="53084" y1="50736" x2="63667" y2="49048"/>
                        <a14:foregroundMark x1="47750" y1="51587" x2="50249" y2="51188"/>
                        <a14:foregroundMark x1="63667" y1="49048" x2="65167" y2="49048"/>
                        <a14:foregroundMark x1="69924" y1="46226" x2="78833" y2="45079"/>
                        <a14:foregroundMark x1="53708" y1="48315" x2="67085" y2="46592"/>
                        <a14:foregroundMark x1="49250" y1="48889" x2="50249" y2="48760"/>
                        <a14:foregroundMark x1="62379" y1="29020" x2="60667" y2="42063"/>
                        <a14:foregroundMark x1="62604" y1="27302" x2="62517" y2="27968"/>
                        <a14:foregroundMark x1="62667" y1="26825" x2="62604" y2="27302"/>
                        <a14:foregroundMark x1="60039" y1="31320" x2="59750" y2="38571"/>
                        <a14:foregroundMark x1="59750" y1="38571" x2="60750" y2="46667"/>
                        <a14:foregroundMark x1="57583" y1="33333" x2="54250" y2="42063"/>
                        <a14:foregroundMark x1="66667" y1="39841" x2="66417" y2="43492"/>
                        <a14:backgroundMark x1="55000" y1="33016" x2="55000" y2="33016"/>
                        <a14:backgroundMark x1="54167" y1="26825" x2="47583" y2="35397"/>
                        <a14:backgroundMark x1="50917" y1="29048" x2="63000" y2="23810"/>
                        <a14:backgroundMark x1="67417" y1="24286" x2="69167" y2="35397"/>
                        <a14:backgroundMark x1="69167" y1="35397" x2="69417" y2="35714"/>
                        <a14:backgroundMark x1="61917" y1="22222" x2="65500" y2="26508"/>
                        <a14:backgroundMark x1="58417" y1="28095" x2="59083" y2="31905"/>
                        <a14:backgroundMark x1="59083" y1="28730" x2="60250" y2="27619"/>
                        <a14:backgroundMark x1="61583" y1="26032" x2="61583" y2="26032"/>
                        <a14:backgroundMark x1="61833" y1="27302" x2="61833" y2="27302"/>
                        <a14:backgroundMark x1="62167" y1="26825" x2="61000" y2="26508"/>
                        <a14:backgroundMark x1="55750" y1="26032" x2="55000" y2="22063"/>
                        <a14:backgroundMark x1="56500" y1="23333" x2="55917" y2="24921"/>
                        <a14:backgroundMark x1="55417" y1="30159" x2="54500" y2="32381"/>
                        <a14:backgroundMark x1="56583" y1="28413" x2="55750" y2="30317"/>
                        <a14:backgroundMark x1="55333" y1="33492" x2="54167" y2="33810"/>
                        <a14:backgroundMark x1="51333" y1="45873" x2="52583" y2="50000"/>
                        <a14:backgroundMark x1="68417" y1="47302" x2="68333" y2="52540"/>
                        <a14:backgroundMark x1="68333" y1="44286" x2="69000" y2="52540"/>
                        <a14:backgroundMark x1="69000" y1="52540" x2="69000" y2="52698"/>
                        <a14:backgroundMark x1="51667" y1="48571" x2="51667" y2="57937"/>
                        <a14:backgroundMark x1="53333" y1="49841" x2="53333" y2="49841"/>
                        <a14:backgroundMark x1="52917" y1="51111" x2="53333" y2="49524"/>
                        <a14:backgroundMark x1="68083" y1="51111" x2="67000" y2="54444"/>
                        <a14:backgroundMark x1="63333" y1="55238" x2="66833" y2="59683"/>
                        <a14:backgroundMark x1="66333" y1="58730" x2="67667" y2="68095"/>
                        <a14:backgroundMark x1="67667" y1="68095" x2="68000" y2="68889"/>
                        <a14:backgroundMark x1="52833" y1="68095" x2="52250" y2="84444"/>
                        <a14:backgroundMark x1="66333" y1="68889" x2="70500" y2="83968"/>
                        <a14:backgroundMark x1="60500" y1="82381" x2="62333" y2="94603"/>
                        <a14:backgroundMark x1="59667" y1="78571" x2="59833" y2="79365"/>
                        <a14:backgroundMark x1="59833" y1="78413" x2="61333" y2="82857"/>
                        <a14:backgroundMark x1="66333" y1="76508" x2="68833" y2="85556"/>
                        <a14:backgroundMark x1="68583" y1="86984" x2="68417" y2="89841"/>
                        <a14:backgroundMark x1="62667" y1="89365" x2="63917" y2="90317"/>
                        <a14:backgroundMark x1="59250" y1="89683" x2="59250" y2="89683"/>
                        <a14:backgroundMark x1="64583" y1="89841" x2="64583" y2="89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33" t="23413" r="30333" b="10238"/>
          <a:stretch/>
        </p:blipFill>
        <p:spPr bwMode="auto">
          <a:xfrm flipH="1">
            <a:off x="5361057" y="3694155"/>
            <a:ext cx="582775" cy="110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Zylinder 18">
            <a:extLst>
              <a:ext uri="{FF2B5EF4-FFF2-40B4-BE49-F238E27FC236}">
                <a16:creationId xmlns:a16="http://schemas.microsoft.com/office/drawing/2014/main" id="{D94887F9-E120-1A38-FEFF-7B5ECC25A6E8}"/>
              </a:ext>
            </a:extLst>
          </p:cNvPr>
          <p:cNvSpPr/>
          <p:nvPr/>
        </p:nvSpPr>
        <p:spPr>
          <a:xfrm>
            <a:off x="1748995" y="4567864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2" descr="Magic ball - Free entertainment icons">
            <a:extLst>
              <a:ext uri="{FF2B5EF4-FFF2-40B4-BE49-F238E27FC236}">
                <a16:creationId xmlns:a16="http://schemas.microsoft.com/office/drawing/2014/main" id="{FC8A1D95-4FA4-714D-8D02-EDAF8FAC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8220" y="4049422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reihandform 20">
            <a:extLst>
              <a:ext uri="{FF2B5EF4-FFF2-40B4-BE49-F238E27FC236}">
                <a16:creationId xmlns:a16="http://schemas.microsoft.com/office/drawing/2014/main" id="{F67D75C9-3C40-439F-1532-95B24B7542C3}"/>
              </a:ext>
            </a:extLst>
          </p:cNvPr>
          <p:cNvSpPr/>
          <p:nvPr/>
        </p:nvSpPr>
        <p:spPr>
          <a:xfrm>
            <a:off x="7687441" y="3912457"/>
            <a:ext cx="2079189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Freihandform 34">
            <a:extLst>
              <a:ext uri="{FF2B5EF4-FFF2-40B4-BE49-F238E27FC236}">
                <a16:creationId xmlns:a16="http://schemas.microsoft.com/office/drawing/2014/main" id="{E900ED35-E961-EF13-29FA-7116AF8BB6B3}"/>
              </a:ext>
            </a:extLst>
          </p:cNvPr>
          <p:cNvSpPr/>
          <p:nvPr/>
        </p:nvSpPr>
        <p:spPr>
          <a:xfrm>
            <a:off x="5933573" y="3906716"/>
            <a:ext cx="1952202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" name="Pfeil nach rechts 37">
            <a:extLst>
              <a:ext uri="{FF2B5EF4-FFF2-40B4-BE49-F238E27FC236}">
                <a16:creationId xmlns:a16="http://schemas.microsoft.com/office/drawing/2014/main" id="{CA00F047-3422-5069-F08C-ADDA56AA07E1}"/>
              </a:ext>
            </a:extLst>
          </p:cNvPr>
          <p:cNvSpPr/>
          <p:nvPr/>
        </p:nvSpPr>
        <p:spPr>
          <a:xfrm flipH="1">
            <a:off x="6371867" y="4257354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Pfeil nach rechts 38">
            <a:extLst>
              <a:ext uri="{FF2B5EF4-FFF2-40B4-BE49-F238E27FC236}">
                <a16:creationId xmlns:a16="http://schemas.microsoft.com/office/drawing/2014/main" id="{0767654D-C642-CE17-9048-9D6B4927DDD5}"/>
              </a:ext>
            </a:extLst>
          </p:cNvPr>
          <p:cNvSpPr/>
          <p:nvPr/>
        </p:nvSpPr>
        <p:spPr>
          <a:xfrm flipH="1">
            <a:off x="4536861" y="4222341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DDDE8F74-9071-210C-FFDF-E1A31A69F7B1}"/>
              </a:ext>
            </a:extLst>
          </p:cNvPr>
          <p:cNvSpPr txBox="1"/>
          <p:nvPr/>
        </p:nvSpPr>
        <p:spPr>
          <a:xfrm>
            <a:off x="8256959" y="2901235"/>
            <a:ext cx="2650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oracle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pr</a:t>
            </a:r>
            <a:r>
              <a:rPr lang="de-DE" dirty="0"/>
              <a:t>=0.05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B11D8A25-7012-D2D1-9DB4-FEE4EFDE75E0}"/>
              </a:ext>
            </a:extLst>
          </p:cNvPr>
          <p:cNvSpPr txBox="1"/>
          <p:nvPr/>
        </p:nvSpPr>
        <p:spPr>
          <a:xfrm>
            <a:off x="3291008" y="2701022"/>
            <a:ext cx="6066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2) </a:t>
            </a:r>
            <a:r>
              <a:rPr lang="de-DE" dirty="0" err="1"/>
              <a:t>wait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travel</a:t>
            </a:r>
            <a:br>
              <a:rPr lang="de-DE" dirty="0"/>
            </a:br>
            <a:r>
              <a:rPr lang="de-DE" dirty="0"/>
              <a:t>    (</a:t>
            </a:r>
            <a:r>
              <a:rPr lang="de-DE" dirty="0" err="1"/>
              <a:t>floor</a:t>
            </a:r>
            <a:r>
              <a:rPr lang="de-DE" dirty="0"/>
              <a:t>(</a:t>
            </a:r>
            <a:r>
              <a:rPr lang="de-DE" dirty="0" err="1"/>
              <a:t>distance</a:t>
            </a:r>
            <a:r>
              <a:rPr lang="de-DE" dirty="0"/>
              <a:t> / </a:t>
            </a:r>
            <a:r>
              <a:rPr lang="de-DE" dirty="0" err="1"/>
              <a:t>visibility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) + 1 </a:t>
            </a:r>
            <a:r>
              <a:rPr lang="de-DE" dirty="0" err="1"/>
              <a:t>timesteps</a:t>
            </a:r>
            <a:r>
              <a:rPr lang="de-DE" dirty="0"/>
              <a:t>)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097C82E4-47E4-900C-98DA-AB501098B76D}"/>
              </a:ext>
            </a:extLst>
          </p:cNvPr>
          <p:cNvSpPr txBox="1"/>
          <p:nvPr/>
        </p:nvSpPr>
        <p:spPr>
          <a:xfrm>
            <a:off x="1605547" y="3076786"/>
            <a:ext cx="1184634" cy="373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3) </a:t>
            </a:r>
            <a:r>
              <a:rPr lang="de-DE" dirty="0" err="1"/>
              <a:t>reward</a:t>
            </a:r>
            <a:endParaRPr lang="de-DE" dirty="0"/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99D50CF9-B44A-2F0A-4C01-7CBCE6722F34}"/>
              </a:ext>
            </a:extLst>
          </p:cNvPr>
          <p:cNvSpPr txBox="1"/>
          <p:nvPr/>
        </p:nvSpPr>
        <p:spPr>
          <a:xfrm>
            <a:off x="3061855" y="1346408"/>
            <a:ext cx="6434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/>
              <a:t>Performance = </a:t>
            </a:r>
            <a:r>
              <a:rPr lang="de-DE" sz="2800" dirty="0" err="1"/>
              <a:t>achieved</a:t>
            </a:r>
            <a:r>
              <a:rPr lang="de-DE" sz="2800" dirty="0"/>
              <a:t> score / </a:t>
            </a:r>
            <a:r>
              <a:rPr lang="de-DE" sz="2800" dirty="0" err="1"/>
              <a:t>max</a:t>
            </a:r>
            <a:r>
              <a:rPr lang="de-DE" sz="2800" dirty="0"/>
              <a:t> score</a:t>
            </a:r>
          </a:p>
        </p:txBody>
      </p:sp>
      <p:pic>
        <p:nvPicPr>
          <p:cNvPr id="5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62D3E4CA-3F16-BF09-9935-38D45B62A4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1769935" y="3541462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Takashi Murakami Dimensions &amp; Drawings | Dimensions.com">
            <a:extLst>
              <a:ext uri="{FF2B5EF4-FFF2-40B4-BE49-F238E27FC236}">
                <a16:creationId xmlns:a16="http://schemas.microsoft.com/office/drawing/2014/main" id="{247EE053-02C0-1034-34FB-1F575761FE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4286" b="90159" l="47250" r="80417">
                        <a14:foregroundMark x1="60860" y1="27302" x2="60212" y2="27765"/>
                        <a14:foregroundMark x1="61175" y1="27077" x2="60860" y2="27302"/>
                        <a14:foregroundMark x1="62274" y1="26292" x2="62052" y2="26451"/>
                        <a14:foregroundMark x1="66285" y1="68704" x2="56500" y2="74762"/>
                        <a14:foregroundMark x1="59262" y1="83950" x2="58667" y2="84762"/>
                        <a14:foregroundMark x1="66256" y1="74403" x2="62085" y2="80097"/>
                        <a14:foregroundMark x1="69250" y1="70317" x2="68581" y2="71230"/>
                        <a14:foregroundMark x1="67543" y1="86680" x2="63750" y2="90159"/>
                        <a14:foregroundMark x1="67079" y1="88322" x2="64632" y2="88694"/>
                        <a14:foregroundMark x1="74833" y1="87143" x2="69957" y2="87884"/>
                        <a14:foregroundMark x1="47250" y1="86984" x2="51017" y2="79185"/>
                        <a14:foregroundMark x1="54020" y1="74633" x2="58083" y2="72857"/>
                        <a14:foregroundMark x1="58083" y1="72857" x2="66060" y2="73694"/>
                        <a14:foregroundMark x1="53837" y1="79778" x2="64583" y2="64603"/>
                        <a14:foregroundMark x1="50083" y1="85079" x2="50845" y2="84003"/>
                        <a14:foregroundMark x1="68334" y1="62470" x2="75750" y2="58254"/>
                        <a14:foregroundMark x1="64583" y1="64603" x2="65617" y2="64015"/>
                        <a14:foregroundMark x1="54242" y1="68404" x2="58167" y2="68254"/>
                        <a14:foregroundMark x1="45750" y1="68730" x2="51398" y2="68514"/>
                        <a14:foregroundMark x1="68494" y1="68254" x2="70833" y2="68254"/>
                        <a14:foregroundMark x1="58167" y1="68254" x2="66221" y2="68254"/>
                        <a14:foregroundMark x1="70833" y1="68254" x2="80417" y2="67143"/>
                        <a14:foregroundMark x1="62155" y1="80307" x2="65817" y2="80430"/>
                        <a14:foregroundMark x1="53828" y1="80025" x2="58479" y2="80182"/>
                        <a14:foregroundMark x1="61286" y1="77730" x2="64750" y2="77302"/>
                        <a14:foregroundMark x1="55750" y1="78413" x2="60733" y2="77798"/>
                        <a14:foregroundMark x1="70283" y1="77389" x2="74833" y2="77460"/>
                        <a14:foregroundMark x1="64750" y1="77302" x2="67067" y2="77338"/>
                        <a14:foregroundMark x1="68251" y1="61888" x2="68583" y2="61746"/>
                        <a14:foregroundMark x1="53526" y1="68185" x2="65483" y2="63072"/>
                        <a14:foregroundMark x1="53084" y1="57294" x2="58667" y2="57460"/>
                        <a14:foregroundMark x1="48000" y1="57143" x2="50249" y2="57210"/>
                        <a14:foregroundMark x1="58667" y1="57460" x2="62466" y2="57313"/>
                        <a14:foregroundMark x1="53084" y1="55000" x2="62083" y2="54286"/>
                        <a14:foregroundMark x1="48083" y1="55397" x2="50249" y2="55225"/>
                        <a14:foregroundMark x1="53084" y1="50736" x2="63667" y2="49048"/>
                        <a14:foregroundMark x1="47750" y1="51587" x2="50249" y2="51188"/>
                        <a14:foregroundMark x1="63667" y1="49048" x2="65167" y2="49048"/>
                        <a14:foregroundMark x1="69924" y1="46226" x2="78833" y2="45079"/>
                        <a14:foregroundMark x1="53708" y1="48315" x2="67085" y2="46592"/>
                        <a14:foregroundMark x1="49250" y1="48889" x2="50249" y2="48760"/>
                        <a14:foregroundMark x1="62379" y1="29020" x2="60667" y2="42063"/>
                        <a14:foregroundMark x1="62604" y1="27302" x2="62517" y2="27968"/>
                        <a14:foregroundMark x1="62667" y1="26825" x2="62604" y2="27302"/>
                        <a14:foregroundMark x1="60039" y1="31320" x2="59750" y2="38571"/>
                        <a14:foregroundMark x1="59750" y1="38571" x2="60750" y2="46667"/>
                        <a14:foregroundMark x1="57583" y1="33333" x2="54250" y2="42063"/>
                        <a14:foregroundMark x1="66667" y1="39841" x2="66417" y2="43492"/>
                        <a14:backgroundMark x1="55000" y1="33016" x2="55000" y2="33016"/>
                        <a14:backgroundMark x1="54167" y1="26825" x2="47583" y2="35397"/>
                        <a14:backgroundMark x1="50917" y1="29048" x2="63000" y2="23810"/>
                        <a14:backgroundMark x1="67417" y1="24286" x2="69167" y2="35397"/>
                        <a14:backgroundMark x1="69167" y1="35397" x2="69417" y2="35714"/>
                        <a14:backgroundMark x1="61917" y1="22222" x2="65500" y2="26508"/>
                        <a14:backgroundMark x1="58417" y1="28095" x2="59083" y2="31905"/>
                        <a14:backgroundMark x1="59083" y1="28730" x2="60250" y2="27619"/>
                        <a14:backgroundMark x1="61583" y1="26032" x2="61583" y2="26032"/>
                        <a14:backgroundMark x1="61833" y1="27302" x2="61833" y2="27302"/>
                        <a14:backgroundMark x1="62167" y1="26825" x2="61000" y2="26508"/>
                        <a14:backgroundMark x1="55750" y1="26032" x2="55000" y2="22063"/>
                        <a14:backgroundMark x1="56500" y1="23333" x2="55917" y2="24921"/>
                        <a14:backgroundMark x1="55417" y1="30159" x2="54500" y2="32381"/>
                        <a14:backgroundMark x1="56583" y1="28413" x2="55750" y2="30317"/>
                        <a14:backgroundMark x1="55333" y1="33492" x2="54167" y2="33810"/>
                        <a14:backgroundMark x1="51333" y1="45873" x2="52583" y2="50000"/>
                        <a14:backgroundMark x1="68417" y1="47302" x2="68333" y2="52540"/>
                        <a14:backgroundMark x1="68333" y1="44286" x2="69000" y2="52540"/>
                        <a14:backgroundMark x1="69000" y1="52540" x2="69000" y2="52698"/>
                        <a14:backgroundMark x1="51667" y1="48571" x2="51667" y2="57937"/>
                        <a14:backgroundMark x1="53333" y1="49841" x2="53333" y2="49841"/>
                        <a14:backgroundMark x1="52917" y1="51111" x2="53333" y2="49524"/>
                        <a14:backgroundMark x1="68083" y1="51111" x2="67000" y2="54444"/>
                        <a14:backgroundMark x1="63333" y1="55238" x2="66833" y2="59683"/>
                        <a14:backgroundMark x1="66333" y1="58730" x2="67667" y2="68095"/>
                        <a14:backgroundMark x1="67667" y1="68095" x2="68000" y2="68889"/>
                        <a14:backgroundMark x1="52833" y1="68095" x2="52250" y2="84444"/>
                        <a14:backgroundMark x1="66333" y1="68889" x2="70500" y2="83968"/>
                        <a14:backgroundMark x1="60500" y1="82381" x2="62333" y2="94603"/>
                        <a14:backgroundMark x1="59667" y1="78571" x2="59833" y2="79365"/>
                        <a14:backgroundMark x1="59833" y1="78413" x2="61333" y2="82857"/>
                        <a14:backgroundMark x1="66333" y1="76508" x2="68833" y2="85556"/>
                        <a14:backgroundMark x1="68583" y1="86984" x2="68417" y2="89841"/>
                        <a14:backgroundMark x1="62667" y1="89365" x2="63917" y2="90317"/>
                        <a14:backgroundMark x1="59250" y1="89683" x2="59250" y2="89683"/>
                        <a14:backgroundMark x1="64583" y1="89841" x2="64583" y2="89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333" t="23413" r="30333" b="10238"/>
          <a:stretch/>
        </p:blipFill>
        <p:spPr bwMode="auto">
          <a:xfrm flipH="1">
            <a:off x="3615397" y="3702909"/>
            <a:ext cx="582775" cy="110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reihandform 7">
            <a:extLst>
              <a:ext uri="{FF2B5EF4-FFF2-40B4-BE49-F238E27FC236}">
                <a16:creationId xmlns:a16="http://schemas.microsoft.com/office/drawing/2014/main" id="{493D1D95-D919-9251-E4A6-7DC38771D5E1}"/>
              </a:ext>
            </a:extLst>
          </p:cNvPr>
          <p:cNvSpPr/>
          <p:nvPr/>
        </p:nvSpPr>
        <p:spPr>
          <a:xfrm>
            <a:off x="2284789" y="3903456"/>
            <a:ext cx="2077757" cy="881600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Pfeil nach rechts 8">
            <a:extLst>
              <a:ext uri="{FF2B5EF4-FFF2-40B4-BE49-F238E27FC236}">
                <a16:creationId xmlns:a16="http://schemas.microsoft.com/office/drawing/2014/main" id="{1859E444-566A-AE38-8ABC-2D558D085C9E}"/>
              </a:ext>
            </a:extLst>
          </p:cNvPr>
          <p:cNvSpPr/>
          <p:nvPr/>
        </p:nvSpPr>
        <p:spPr>
          <a:xfrm flipH="1">
            <a:off x="3156654" y="4220364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feil nach rechts 9">
            <a:extLst>
              <a:ext uri="{FF2B5EF4-FFF2-40B4-BE49-F238E27FC236}">
                <a16:creationId xmlns:a16="http://schemas.microsoft.com/office/drawing/2014/main" id="{4C534F60-B0AE-721C-6F45-4BE4AFA8D8BC}"/>
              </a:ext>
            </a:extLst>
          </p:cNvPr>
          <p:cNvSpPr/>
          <p:nvPr/>
        </p:nvSpPr>
        <p:spPr>
          <a:xfrm flipH="1">
            <a:off x="2287558" y="4204979"/>
            <a:ext cx="495587" cy="35729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Freihandform 35">
            <a:extLst>
              <a:ext uri="{FF2B5EF4-FFF2-40B4-BE49-F238E27FC236}">
                <a16:creationId xmlns:a16="http://schemas.microsoft.com/office/drawing/2014/main" id="{17DF1410-3DCE-8682-DB63-437E21BC6F2D}"/>
              </a:ext>
            </a:extLst>
          </p:cNvPr>
          <p:cNvSpPr/>
          <p:nvPr/>
        </p:nvSpPr>
        <p:spPr>
          <a:xfrm>
            <a:off x="4094838" y="3905938"/>
            <a:ext cx="2034668" cy="889047"/>
          </a:xfrm>
          <a:custGeom>
            <a:avLst/>
            <a:gdLst>
              <a:gd name="connsiteX0" fmla="*/ 0 w 3541853"/>
              <a:gd name="connsiteY0" fmla="*/ 0 h 1435261"/>
              <a:gd name="connsiteX1" fmla="*/ 3541853 w 3541853"/>
              <a:gd name="connsiteY1" fmla="*/ 578735 h 1435261"/>
              <a:gd name="connsiteX2" fmla="*/ 3541853 w 3541853"/>
              <a:gd name="connsiteY2" fmla="*/ 1435261 h 1435261"/>
              <a:gd name="connsiteX3" fmla="*/ 416689 w 3541853"/>
              <a:gd name="connsiteY3" fmla="*/ 1435261 h 1435261"/>
              <a:gd name="connsiteX4" fmla="*/ 11575 w 3541853"/>
              <a:gd name="connsiteY4" fmla="*/ 208345 h 1435261"/>
              <a:gd name="connsiteX5" fmla="*/ 0 w 3541853"/>
              <a:gd name="connsiteY5" fmla="*/ 0 h 143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1853" h="1435261">
                <a:moveTo>
                  <a:pt x="0" y="0"/>
                </a:moveTo>
                <a:lnTo>
                  <a:pt x="3541853" y="578735"/>
                </a:lnTo>
                <a:lnTo>
                  <a:pt x="3541853" y="1435261"/>
                </a:lnTo>
                <a:lnTo>
                  <a:pt x="416689" y="1435261"/>
                </a:lnTo>
                <a:lnTo>
                  <a:pt x="11575" y="2083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C446FF">
                  <a:lumMod val="99976"/>
                  <a:alpha val="33514"/>
                </a:srgbClr>
              </a:gs>
              <a:gs pos="78000">
                <a:srgbClr val="7030A0">
                  <a:alpha val="25983"/>
                </a:srgbClr>
              </a:gs>
              <a:gs pos="99000">
                <a:schemeClr val="bg1"/>
              </a:gs>
            </a:gsLst>
            <a:path path="circle">
              <a:fillToRect l="100000" t="10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Inhaltsplatzhalter 6">
            <a:extLst>
              <a:ext uri="{FF2B5EF4-FFF2-40B4-BE49-F238E27FC236}">
                <a16:creationId xmlns:a16="http://schemas.microsoft.com/office/drawing/2014/main" id="{D6A0AA5F-BD70-8EB4-17F0-695C8FA23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71482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4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" name="Zylinder 18">
            <a:extLst>
              <a:ext uri="{FF2B5EF4-FFF2-40B4-BE49-F238E27FC236}">
                <a16:creationId xmlns:a16="http://schemas.microsoft.com/office/drawing/2014/main" id="{D94887F9-E120-1A38-FEFF-7B5ECC25A6E8}"/>
              </a:ext>
            </a:extLst>
          </p:cNvPr>
          <p:cNvSpPr/>
          <p:nvPr/>
        </p:nvSpPr>
        <p:spPr>
          <a:xfrm>
            <a:off x="4520932" y="3485099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2" descr="Magic ball - Free entertainment icons">
            <a:extLst>
              <a:ext uri="{FF2B5EF4-FFF2-40B4-BE49-F238E27FC236}">
                <a16:creationId xmlns:a16="http://schemas.microsoft.com/office/drawing/2014/main" id="{FC8A1D95-4FA4-714D-8D02-EDAF8FAC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977" y="3256347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070DFC2-A22E-BFD3-7CF3-0016ECDAAA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1770344" y="4507113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FE8CCE7E-31C5-1E78-597E-23A3D49FEE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8086507" y="399650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515D1D95-AB83-0ECC-5E9A-51463E812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205384" y="4488215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3B82228-3F22-5FA7-CF48-FC241E6C82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4537753" y="1222071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A9B2AFE1-9E9E-F986-00B5-038C13DD2E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9937516" y="2900098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Inhaltsplatzhalter 6">
            <a:extLst>
              <a:ext uri="{FF2B5EF4-FFF2-40B4-BE49-F238E27FC236}">
                <a16:creationId xmlns:a16="http://schemas.microsoft.com/office/drawing/2014/main" id="{4DC78F02-DA5B-58D5-2C8C-9B286BC2A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59107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" name="Zylinder 18">
            <a:extLst>
              <a:ext uri="{FF2B5EF4-FFF2-40B4-BE49-F238E27FC236}">
                <a16:creationId xmlns:a16="http://schemas.microsoft.com/office/drawing/2014/main" id="{D94887F9-E120-1A38-FEFF-7B5ECC25A6E8}"/>
              </a:ext>
            </a:extLst>
          </p:cNvPr>
          <p:cNvSpPr/>
          <p:nvPr/>
        </p:nvSpPr>
        <p:spPr>
          <a:xfrm>
            <a:off x="5437983" y="2650912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2" descr="Magic ball - Free entertainment icons">
            <a:extLst>
              <a:ext uri="{FF2B5EF4-FFF2-40B4-BE49-F238E27FC236}">
                <a16:creationId xmlns:a16="http://schemas.microsoft.com/office/drawing/2014/main" id="{FC8A1D95-4FA4-714D-8D02-EDAF8FAC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977" y="3256347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070DFC2-A22E-BFD3-7CF3-0016ECDAAA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3600451" y="2915229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FE8CCE7E-31C5-1E78-597E-23A3D49FEE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159366" y="1237877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515D1D95-AB83-0ECC-5E9A-51463E812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4541642" y="4501261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3B82228-3F22-5FA7-CF48-FC241E6C82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2694788" y="413521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A9B2AFE1-9E9E-F986-00B5-038C13DD2E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8105462" y="4517394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Inhaltsplatzhalter 6">
            <a:extLst>
              <a:ext uri="{FF2B5EF4-FFF2-40B4-BE49-F238E27FC236}">
                <a16:creationId xmlns:a16="http://schemas.microsoft.com/office/drawing/2014/main" id="{7F2DF5D9-23F4-57B6-484E-AA10FA3E3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064888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" name="Zylinder 18">
            <a:extLst>
              <a:ext uri="{FF2B5EF4-FFF2-40B4-BE49-F238E27FC236}">
                <a16:creationId xmlns:a16="http://schemas.microsoft.com/office/drawing/2014/main" id="{D94887F9-E120-1A38-FEFF-7B5ECC25A6E8}"/>
              </a:ext>
            </a:extLst>
          </p:cNvPr>
          <p:cNvSpPr/>
          <p:nvPr/>
        </p:nvSpPr>
        <p:spPr>
          <a:xfrm>
            <a:off x="7159366" y="2638162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2" descr="Magic ball - Free entertainment icons">
            <a:extLst>
              <a:ext uri="{FF2B5EF4-FFF2-40B4-BE49-F238E27FC236}">
                <a16:creationId xmlns:a16="http://schemas.microsoft.com/office/drawing/2014/main" id="{FC8A1D95-4FA4-714D-8D02-EDAF8FAC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977" y="3256347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070DFC2-A22E-BFD3-7CF3-0016ECDAAA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5394744" y="413521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FE8CCE7E-31C5-1E78-597E-23A3D49FEE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10881318" y="2087055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515D1D95-AB83-0ECC-5E9A-51463E812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82982" y="5351151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3B82228-3F22-5FA7-CF48-FC241E6C82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812147" y="1221742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A9B2AFE1-9E9E-F986-00B5-038C13DD2E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8077572" y="5351689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Inhaltsplatzhalter 6">
            <a:extLst>
              <a:ext uri="{FF2B5EF4-FFF2-40B4-BE49-F238E27FC236}">
                <a16:creationId xmlns:a16="http://schemas.microsoft.com/office/drawing/2014/main" id="{2E457688-A7E8-6ED7-3177-A34C58121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89556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" name="Zylinder 18">
            <a:extLst>
              <a:ext uri="{FF2B5EF4-FFF2-40B4-BE49-F238E27FC236}">
                <a16:creationId xmlns:a16="http://schemas.microsoft.com/office/drawing/2014/main" id="{D94887F9-E120-1A38-FEFF-7B5ECC25A6E8}"/>
              </a:ext>
            </a:extLst>
          </p:cNvPr>
          <p:cNvSpPr/>
          <p:nvPr/>
        </p:nvSpPr>
        <p:spPr>
          <a:xfrm>
            <a:off x="7167669" y="4319932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2" descr="Magic ball - Free entertainment icons">
            <a:extLst>
              <a:ext uri="{FF2B5EF4-FFF2-40B4-BE49-F238E27FC236}">
                <a16:creationId xmlns:a16="http://schemas.microsoft.com/office/drawing/2014/main" id="{FC8A1D95-4FA4-714D-8D02-EDAF8FAC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977" y="3256347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070DFC2-A22E-BFD3-7CF3-0016ECDAAA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5418696" y="2071523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FE8CCE7E-31C5-1E78-597E-23A3D49FEE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10907487" y="383728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515D1D95-AB83-0ECC-5E9A-51463E812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3631950" y="2913009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3B82228-3F22-5FA7-CF48-FC241E6C82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3610957" y="401561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A9B2AFE1-9E9E-F986-00B5-038C13DD2E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175693" y="4488933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Inhaltsplatzhalter 6">
            <a:extLst>
              <a:ext uri="{FF2B5EF4-FFF2-40B4-BE49-F238E27FC236}">
                <a16:creationId xmlns:a16="http://schemas.microsoft.com/office/drawing/2014/main" id="{B5569B6E-5705-84E5-D093-BCA39A450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239255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" name="Zylinder 18">
            <a:extLst>
              <a:ext uri="{FF2B5EF4-FFF2-40B4-BE49-F238E27FC236}">
                <a16:creationId xmlns:a16="http://schemas.microsoft.com/office/drawing/2014/main" id="{D94887F9-E120-1A38-FEFF-7B5ECC25A6E8}"/>
              </a:ext>
            </a:extLst>
          </p:cNvPr>
          <p:cNvSpPr/>
          <p:nvPr/>
        </p:nvSpPr>
        <p:spPr>
          <a:xfrm>
            <a:off x="5418858" y="5920143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2" descr="Magic ball - Free entertainment icons">
            <a:extLst>
              <a:ext uri="{FF2B5EF4-FFF2-40B4-BE49-F238E27FC236}">
                <a16:creationId xmlns:a16="http://schemas.microsoft.com/office/drawing/2014/main" id="{FC8A1D95-4FA4-714D-8D02-EDAF8FAC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977" y="3256347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070DFC2-A22E-BFD3-7CF3-0016ECDAAA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5442870" y="2083084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FE8CCE7E-31C5-1E78-597E-23A3D49FEE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4532194" y="2914872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515D1D95-AB83-0ECC-5E9A-51463E8125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7144905" y="2914872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23B82228-3F22-5FA7-CF48-FC241E6C82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2735583" y="2083084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A9B2AFE1-9E9E-F986-00B5-038C13DD2E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6269887" y="4516471"/>
            <a:ext cx="484329" cy="1044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B6D55ADB-A0C7-8E3C-E1DC-2400B485C011}"/>
              </a:ext>
            </a:extLst>
          </p:cNvPr>
          <p:cNvSpPr/>
          <p:nvPr/>
        </p:nvSpPr>
        <p:spPr>
          <a:xfrm>
            <a:off x="634376" y="648954"/>
            <a:ext cx="4641614" cy="4129409"/>
          </a:xfrm>
          <a:prstGeom prst="rect">
            <a:avLst/>
          </a:prstGeom>
          <a:solidFill>
            <a:srgbClr val="C446FF">
              <a:alpha val="8171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92353F10-81B2-0CA7-065E-42808B4C5026}"/>
              </a:ext>
            </a:extLst>
          </p:cNvPr>
          <p:cNvCxnSpPr>
            <a:cxnSpLocks/>
          </p:cNvCxnSpPr>
          <p:nvPr/>
        </p:nvCxnSpPr>
        <p:spPr>
          <a:xfrm>
            <a:off x="3230786" y="2714069"/>
            <a:ext cx="1312282" cy="76531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74465AF0-6B5C-639D-4B57-0CEA29CAD15C}"/>
              </a:ext>
            </a:extLst>
          </p:cNvPr>
          <p:cNvSpPr/>
          <p:nvPr/>
        </p:nvSpPr>
        <p:spPr>
          <a:xfrm>
            <a:off x="2510733" y="1484690"/>
            <a:ext cx="4488639" cy="4117442"/>
          </a:xfrm>
          <a:prstGeom prst="rect">
            <a:avLst/>
          </a:prstGeom>
          <a:solidFill>
            <a:srgbClr val="C446FF">
              <a:alpha val="8171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DD1E342A-3F12-A80C-624D-90892AF05A2C}"/>
              </a:ext>
            </a:extLst>
          </p:cNvPr>
          <p:cNvCxnSpPr/>
          <p:nvPr/>
        </p:nvCxnSpPr>
        <p:spPr>
          <a:xfrm flipV="1">
            <a:off x="5016523" y="2714069"/>
            <a:ext cx="426347" cy="71493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Gerade Verbindung 35">
            <a:extLst>
              <a:ext uri="{FF2B5EF4-FFF2-40B4-BE49-F238E27FC236}">
                <a16:creationId xmlns:a16="http://schemas.microsoft.com/office/drawing/2014/main" id="{22F734C2-B735-AFD7-A995-E6C03A761E1F}"/>
              </a:ext>
            </a:extLst>
          </p:cNvPr>
          <p:cNvCxnSpPr>
            <a:cxnSpLocks/>
          </p:cNvCxnSpPr>
          <p:nvPr/>
        </p:nvCxnSpPr>
        <p:spPr>
          <a:xfrm>
            <a:off x="5016523" y="3604591"/>
            <a:ext cx="1253364" cy="145773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echteck 37">
            <a:extLst>
              <a:ext uri="{FF2B5EF4-FFF2-40B4-BE49-F238E27FC236}">
                <a16:creationId xmlns:a16="http://schemas.microsoft.com/office/drawing/2014/main" id="{67D712ED-779D-33AF-1AF6-6D566C800F83}"/>
              </a:ext>
            </a:extLst>
          </p:cNvPr>
          <p:cNvSpPr/>
          <p:nvPr/>
        </p:nvSpPr>
        <p:spPr>
          <a:xfrm>
            <a:off x="3448336" y="654432"/>
            <a:ext cx="4443951" cy="4129409"/>
          </a:xfrm>
          <a:prstGeom prst="rect">
            <a:avLst/>
          </a:prstGeom>
          <a:solidFill>
            <a:srgbClr val="C446FF">
              <a:alpha val="8171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CFC32B2B-FA75-6579-4B00-6F2F3B67ED38}"/>
              </a:ext>
            </a:extLst>
          </p:cNvPr>
          <p:cNvSpPr/>
          <p:nvPr/>
        </p:nvSpPr>
        <p:spPr>
          <a:xfrm>
            <a:off x="5273913" y="1477515"/>
            <a:ext cx="4488639" cy="4117442"/>
          </a:xfrm>
          <a:prstGeom prst="rect">
            <a:avLst/>
          </a:prstGeom>
          <a:solidFill>
            <a:srgbClr val="C446FF">
              <a:alpha val="8171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A25CB9F8-EB7D-9904-C61F-9F20C3A6742E}"/>
              </a:ext>
            </a:extLst>
          </p:cNvPr>
          <p:cNvSpPr/>
          <p:nvPr/>
        </p:nvSpPr>
        <p:spPr>
          <a:xfrm>
            <a:off x="4368749" y="3167850"/>
            <a:ext cx="4488639" cy="4117442"/>
          </a:xfrm>
          <a:prstGeom prst="rect">
            <a:avLst/>
          </a:prstGeom>
          <a:solidFill>
            <a:srgbClr val="C446FF">
              <a:alpha val="8171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234FDFB0-0F5D-E61C-5DF2-8210226816A7}"/>
              </a:ext>
            </a:extLst>
          </p:cNvPr>
          <p:cNvCxnSpPr/>
          <p:nvPr/>
        </p:nvCxnSpPr>
        <p:spPr>
          <a:xfrm>
            <a:off x="5927199" y="2714069"/>
            <a:ext cx="1217706" cy="76531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E1D15334-FD67-617D-A110-4D5C8433E1E9}"/>
              </a:ext>
            </a:extLst>
          </p:cNvPr>
          <p:cNvCxnSpPr>
            <a:cxnSpLocks/>
          </p:cNvCxnSpPr>
          <p:nvPr/>
        </p:nvCxnSpPr>
        <p:spPr>
          <a:xfrm flipV="1">
            <a:off x="6749132" y="3710609"/>
            <a:ext cx="395773" cy="135172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Inhaltsplatzhalter 6">
            <a:extLst>
              <a:ext uri="{FF2B5EF4-FFF2-40B4-BE49-F238E27FC236}">
                <a16:creationId xmlns:a16="http://schemas.microsoft.com/office/drawing/2014/main" id="{E973C1BA-F3E2-509A-C0A2-864C89E9D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129423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1" grpId="0" animBg="1"/>
      <p:bldP spid="38" grpId="0" animBg="1"/>
      <p:bldP spid="39" grpId="0" animBg="1"/>
      <p:bldP spid="4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" name="Zylinder 18">
            <a:extLst>
              <a:ext uri="{FF2B5EF4-FFF2-40B4-BE49-F238E27FC236}">
                <a16:creationId xmlns:a16="http://schemas.microsoft.com/office/drawing/2014/main" id="{D94887F9-E120-1A38-FEFF-7B5ECC25A6E8}"/>
              </a:ext>
            </a:extLst>
          </p:cNvPr>
          <p:cNvSpPr/>
          <p:nvPr/>
        </p:nvSpPr>
        <p:spPr>
          <a:xfrm>
            <a:off x="5418858" y="5920143"/>
            <a:ext cx="538563" cy="170330"/>
          </a:xfrm>
          <a:prstGeom prst="can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Picture 2" descr="Magic ball - Free entertainment icons">
            <a:extLst>
              <a:ext uri="{FF2B5EF4-FFF2-40B4-BE49-F238E27FC236}">
                <a16:creationId xmlns:a16="http://schemas.microsoft.com/office/drawing/2014/main" id="{FC8A1D95-4FA4-714D-8D02-EDAF8FACD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977" y="3256347"/>
            <a:ext cx="718567" cy="718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92353F10-81B2-0CA7-065E-42808B4C5026}"/>
              </a:ext>
            </a:extLst>
          </p:cNvPr>
          <p:cNvCxnSpPr>
            <a:cxnSpLocks/>
          </p:cNvCxnSpPr>
          <p:nvPr/>
        </p:nvCxnSpPr>
        <p:spPr>
          <a:xfrm>
            <a:off x="3230786" y="2714069"/>
            <a:ext cx="1312282" cy="76531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DD1E342A-3F12-A80C-624D-90892AF05A2C}"/>
              </a:ext>
            </a:extLst>
          </p:cNvPr>
          <p:cNvCxnSpPr/>
          <p:nvPr/>
        </p:nvCxnSpPr>
        <p:spPr>
          <a:xfrm flipV="1">
            <a:off x="5016523" y="2714069"/>
            <a:ext cx="426347" cy="71493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Gerade Verbindung 35">
            <a:extLst>
              <a:ext uri="{FF2B5EF4-FFF2-40B4-BE49-F238E27FC236}">
                <a16:creationId xmlns:a16="http://schemas.microsoft.com/office/drawing/2014/main" id="{22F734C2-B735-AFD7-A995-E6C03A761E1F}"/>
              </a:ext>
            </a:extLst>
          </p:cNvPr>
          <p:cNvCxnSpPr>
            <a:cxnSpLocks/>
          </p:cNvCxnSpPr>
          <p:nvPr/>
        </p:nvCxnSpPr>
        <p:spPr>
          <a:xfrm>
            <a:off x="5016523" y="3604591"/>
            <a:ext cx="1253364" cy="145773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234FDFB0-0F5D-E61C-5DF2-8210226816A7}"/>
              </a:ext>
            </a:extLst>
          </p:cNvPr>
          <p:cNvCxnSpPr/>
          <p:nvPr/>
        </p:nvCxnSpPr>
        <p:spPr>
          <a:xfrm>
            <a:off x="5927199" y="2714069"/>
            <a:ext cx="1217706" cy="76531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 Verbindung 43">
            <a:extLst>
              <a:ext uri="{FF2B5EF4-FFF2-40B4-BE49-F238E27FC236}">
                <a16:creationId xmlns:a16="http://schemas.microsoft.com/office/drawing/2014/main" id="{E1D15334-FD67-617D-A110-4D5C8433E1E9}"/>
              </a:ext>
            </a:extLst>
          </p:cNvPr>
          <p:cNvCxnSpPr>
            <a:cxnSpLocks/>
          </p:cNvCxnSpPr>
          <p:nvPr/>
        </p:nvCxnSpPr>
        <p:spPr>
          <a:xfrm flipV="1">
            <a:off x="6749132" y="3710609"/>
            <a:ext cx="395773" cy="135172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92EDA373-B228-F5E3-E3CF-788C5A69BD97}"/>
              </a:ext>
            </a:extLst>
          </p:cNvPr>
          <p:cNvSpPr/>
          <p:nvPr/>
        </p:nvSpPr>
        <p:spPr>
          <a:xfrm>
            <a:off x="2544586" y="2359534"/>
            <a:ext cx="777275" cy="74176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58CE723-7217-4D91-95DC-877838C9FB85}"/>
              </a:ext>
            </a:extLst>
          </p:cNvPr>
          <p:cNvSpPr/>
          <p:nvPr/>
        </p:nvSpPr>
        <p:spPr>
          <a:xfrm>
            <a:off x="4394053" y="3214826"/>
            <a:ext cx="777275" cy="74176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66C10C7-36DB-DF22-A448-6F1B5942A6C4}"/>
              </a:ext>
            </a:extLst>
          </p:cNvPr>
          <p:cNvSpPr/>
          <p:nvPr/>
        </p:nvSpPr>
        <p:spPr>
          <a:xfrm>
            <a:off x="5314858" y="2374252"/>
            <a:ext cx="777275" cy="74176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6E04C8B-A015-A5BA-BEB7-6B8F1DB4C874}"/>
              </a:ext>
            </a:extLst>
          </p:cNvPr>
          <p:cNvSpPr/>
          <p:nvPr/>
        </p:nvSpPr>
        <p:spPr>
          <a:xfrm>
            <a:off x="7069510" y="3202297"/>
            <a:ext cx="777275" cy="74176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1990679-E527-6BBF-704F-964B51A3CDF2}"/>
              </a:ext>
            </a:extLst>
          </p:cNvPr>
          <p:cNvSpPr/>
          <p:nvPr/>
        </p:nvSpPr>
        <p:spPr>
          <a:xfrm>
            <a:off x="6161333" y="4827315"/>
            <a:ext cx="777275" cy="74176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B4F004E-DD8F-A617-2455-059A823400FD}"/>
              </a:ext>
            </a:extLst>
          </p:cNvPr>
          <p:cNvSpPr txBox="1"/>
          <p:nvPr/>
        </p:nvSpPr>
        <p:spPr>
          <a:xfrm>
            <a:off x="7927497" y="2874795"/>
            <a:ext cx="22901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relative 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:</a:t>
            </a:r>
          </a:p>
          <a:p>
            <a:r>
              <a:rPr lang="de-DE" dirty="0"/>
              <a:t>- </a:t>
            </a:r>
            <a:r>
              <a:rPr lang="de-DE" dirty="0" err="1"/>
              <a:t>oracle</a:t>
            </a:r>
            <a:endParaRPr lang="de-DE" dirty="0"/>
          </a:p>
          <a:p>
            <a:r>
              <a:rPr lang="de-DE" dirty="0"/>
              <a:t>- </a:t>
            </a:r>
            <a:r>
              <a:rPr lang="de-DE" dirty="0" err="1"/>
              <a:t>platform</a:t>
            </a:r>
            <a:endParaRPr lang="de-DE" dirty="0"/>
          </a:p>
          <a:p>
            <a:r>
              <a:rPr lang="de-DE" dirty="0"/>
              <a:t>trace</a:t>
            </a:r>
          </a:p>
          <a:p>
            <a:r>
              <a:rPr lang="de-DE" dirty="0" err="1"/>
              <a:t>communication</a:t>
            </a:r>
            <a:r>
              <a:rPr lang="de-DE" dirty="0"/>
              <a:t> </a:t>
            </a:r>
            <a:r>
              <a:rPr lang="de-DE" dirty="0" err="1"/>
              <a:t>vector</a:t>
            </a:r>
            <a:endParaRPr lang="de-DE" dirty="0"/>
          </a:p>
          <a:p>
            <a:r>
              <a:rPr lang="de-DE" dirty="0"/>
              <a:t>…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41CEB2B-ABDB-BDB4-4B8F-E262D4D9E553}"/>
              </a:ext>
            </a:extLst>
          </p:cNvPr>
          <p:cNvSpPr txBox="1"/>
          <p:nvPr/>
        </p:nvSpPr>
        <p:spPr>
          <a:xfrm>
            <a:off x="4611297" y="4282566"/>
            <a:ext cx="12654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distance</a:t>
            </a:r>
            <a:endParaRPr lang="de-DE" dirty="0"/>
          </a:p>
          <a:p>
            <a:r>
              <a:rPr lang="de-DE" dirty="0" err="1"/>
              <a:t>importance</a:t>
            </a:r>
            <a:endParaRPr lang="de-DE" dirty="0"/>
          </a:p>
          <a:p>
            <a:r>
              <a:rPr lang="de-DE" dirty="0"/>
              <a:t>…</a:t>
            </a:r>
          </a:p>
        </p:txBody>
      </p:sp>
      <p:sp>
        <p:nvSpPr>
          <p:cNvPr id="5" name="Inhaltsplatzhalter 6">
            <a:extLst>
              <a:ext uri="{FF2B5EF4-FFF2-40B4-BE49-F238E27FC236}">
                <a16:creationId xmlns:a16="http://schemas.microsoft.com/office/drawing/2014/main" id="{F6C9A2EB-B5D1-1CCE-E98B-C60F6281D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203918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920626-66F4-8E50-4C9A-C94D41D22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6380" y="365125"/>
            <a:ext cx="10515600" cy="1325563"/>
          </a:xfrm>
        </p:spPr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GNN‘s</a:t>
            </a:r>
            <a:r>
              <a:rPr lang="de-DE" dirty="0"/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D3B68F-A903-5955-06D7-41AB37C38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6380" y="1825625"/>
            <a:ext cx="10515600" cy="4351338"/>
          </a:xfrm>
        </p:spPr>
        <p:txBody>
          <a:bodyPr/>
          <a:lstStyle/>
          <a:p>
            <a:r>
              <a:rPr lang="de-DE" dirty="0"/>
              <a:t>Permutation </a:t>
            </a:r>
            <a:r>
              <a:rPr lang="de-DE" dirty="0" err="1"/>
              <a:t>invariance</a:t>
            </a:r>
            <a:endParaRPr lang="de-DE" dirty="0"/>
          </a:p>
          <a:p>
            <a:r>
              <a:rPr lang="de-DE" dirty="0" err="1"/>
              <a:t>Scalability</a:t>
            </a:r>
            <a:endParaRPr lang="de-DE" dirty="0"/>
          </a:p>
          <a:p>
            <a:r>
              <a:rPr lang="de-DE" dirty="0"/>
              <a:t>Central </a:t>
            </a:r>
            <a:r>
              <a:rPr lang="de-DE" dirty="0" err="1"/>
              <a:t>Critic</a:t>
            </a:r>
            <a:r>
              <a:rPr lang="de-DE" dirty="0"/>
              <a:t> (Graph Classification) </a:t>
            </a:r>
            <a:r>
              <a:rPr lang="de-DE" dirty="0" err="1"/>
              <a:t>with</a:t>
            </a:r>
            <a:r>
              <a:rPr lang="de-DE" dirty="0"/>
              <a:t> Distributed </a:t>
            </a:r>
            <a:r>
              <a:rPr lang="de-DE" dirty="0" err="1"/>
              <a:t>Execution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Also:</a:t>
            </a:r>
          </a:p>
          <a:p>
            <a:r>
              <a:rPr lang="de-DE" dirty="0" err="1"/>
              <a:t>Leverage</a:t>
            </a:r>
            <a:r>
              <a:rPr lang="de-DE" dirty="0"/>
              <a:t> </a:t>
            </a:r>
            <a:r>
              <a:rPr lang="de-DE" dirty="0" err="1"/>
              <a:t>PyG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FE5739F9-B378-E302-0148-8D472C460CE0}"/>
              </a:ext>
            </a:extLst>
          </p:cNvPr>
          <p:cNvGrpSpPr/>
          <p:nvPr/>
        </p:nvGrpSpPr>
        <p:grpSpPr>
          <a:xfrm>
            <a:off x="-8019907" y="-4977529"/>
            <a:ext cx="22531137" cy="16955933"/>
            <a:chOff x="-5799221" y="-5073029"/>
            <a:chExt cx="22531137" cy="16955933"/>
          </a:xfrm>
        </p:grpSpPr>
        <p:cxnSp>
          <p:nvCxnSpPr>
            <p:cNvPr id="5" name="Gerade Verbindung 4">
              <a:extLst>
                <a:ext uri="{FF2B5EF4-FFF2-40B4-BE49-F238E27FC236}">
                  <a16:creationId xmlns:a16="http://schemas.microsoft.com/office/drawing/2014/main" id="{1775B040-90EE-BD83-6CD3-F41993264147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4526C458-F937-2F9A-F67C-08E04E272007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4B64D79B-4FD2-7035-9C25-E2DA9670223F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6DD95D7E-FA9E-0E2C-6F92-07EF0664F388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3A040BE6-DC14-533A-81AA-DF76C2C3D361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2D2FA6A1-26DE-62EF-A4D1-C9A83ACF36DA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Gerade Verbindung 10">
              <a:extLst>
                <a:ext uri="{FF2B5EF4-FFF2-40B4-BE49-F238E27FC236}">
                  <a16:creationId xmlns:a16="http://schemas.microsoft.com/office/drawing/2014/main" id="{92C57794-12CF-A4BD-FBA9-94632EE897DA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Gerade Verbindung 11">
              <a:extLst>
                <a:ext uri="{FF2B5EF4-FFF2-40B4-BE49-F238E27FC236}">
                  <a16:creationId xmlns:a16="http://schemas.microsoft.com/office/drawing/2014/main" id="{1B220872-6A62-0F63-9B74-E0A6E80124C9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F9402877-D251-9861-E82B-CB7E3A0FAA93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Gerade Verbindung 13">
              <a:extLst>
                <a:ext uri="{FF2B5EF4-FFF2-40B4-BE49-F238E27FC236}">
                  <a16:creationId xmlns:a16="http://schemas.microsoft.com/office/drawing/2014/main" id="{A7C74C10-EB75-936A-89F4-B0409B609FC0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4AFE7C12-2511-A19C-9CB2-07307F073E1A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7736A2ED-B443-D1CB-392A-473C19F1E267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Gerade Verbindung 16">
              <a:extLst>
                <a:ext uri="{FF2B5EF4-FFF2-40B4-BE49-F238E27FC236}">
                  <a16:creationId xmlns:a16="http://schemas.microsoft.com/office/drawing/2014/main" id="{305983DF-9218-BCD8-9109-5B69C87054BA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444415FC-F0F9-92CF-A603-ACF9C06A85E9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Gerade Verbindung 18">
              <a:extLst>
                <a:ext uri="{FF2B5EF4-FFF2-40B4-BE49-F238E27FC236}">
                  <a16:creationId xmlns:a16="http://schemas.microsoft.com/office/drawing/2014/main" id="{33D34899-93F0-2C34-38DD-C0F10FFC2C2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Gerade Verbindung 19">
              <a:extLst>
                <a:ext uri="{FF2B5EF4-FFF2-40B4-BE49-F238E27FC236}">
                  <a16:creationId xmlns:a16="http://schemas.microsoft.com/office/drawing/2014/main" id="{D52F020D-DA7C-0BB1-9FE4-BD4BE007B353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Gerade Verbindung 20">
              <a:extLst>
                <a:ext uri="{FF2B5EF4-FFF2-40B4-BE49-F238E27FC236}">
                  <a16:creationId xmlns:a16="http://schemas.microsoft.com/office/drawing/2014/main" id="{F9C7744B-1CC4-36E6-939D-5CF7F4E1BBD7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04586782-B546-492B-8E32-20594EDB9B1B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63D7FA48-B566-EB09-4F84-339E4F74B0AC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F217A1E-E104-02F5-5B4C-0618166DB216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86AC49E0-ABA2-F8DB-2483-03A9FFFE7455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84C18680-06F3-1B17-C4D2-7E804021FA0B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E4C59356-4716-6DC5-EDDD-06E7E72CEBFF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0B20AF86-797E-8F40-E706-E26F5152743E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0E8760BD-1FD8-897F-32BF-91FD1BDB9D67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B79628B5-A709-D9C5-64AA-6EFED0070AB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8EA811E1-BA50-611E-6EDC-FDD57752D001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Gerade Verbindung 31">
              <a:extLst>
                <a:ext uri="{FF2B5EF4-FFF2-40B4-BE49-F238E27FC236}">
                  <a16:creationId xmlns:a16="http://schemas.microsoft.com/office/drawing/2014/main" id="{D22C67F3-739B-9A7E-A8FA-E4BCE502B8A4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Gerade Verbindung 32">
              <a:extLst>
                <a:ext uri="{FF2B5EF4-FFF2-40B4-BE49-F238E27FC236}">
                  <a16:creationId xmlns:a16="http://schemas.microsoft.com/office/drawing/2014/main" id="{155941C6-7B00-DAB0-4F6A-9AA9D79DE1B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Gerade Verbindung 33">
              <a:extLst>
                <a:ext uri="{FF2B5EF4-FFF2-40B4-BE49-F238E27FC236}">
                  <a16:creationId xmlns:a16="http://schemas.microsoft.com/office/drawing/2014/main" id="{67EE577E-5967-91A3-8F76-2727F1DBC3B8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Gerade Verbindung 34">
              <a:extLst>
                <a:ext uri="{FF2B5EF4-FFF2-40B4-BE49-F238E27FC236}">
                  <a16:creationId xmlns:a16="http://schemas.microsoft.com/office/drawing/2014/main" id="{76CF07F8-2604-22E7-B989-25803A1D32F4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524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6" name="Inhaltsplatzhalter 6">
            <a:extLst>
              <a:ext uri="{FF2B5EF4-FFF2-40B4-BE49-F238E27FC236}">
                <a16:creationId xmlns:a16="http://schemas.microsoft.com/office/drawing/2014/main" id="{A393F04B-BA86-36B7-7C4B-B7878ED297AA}"/>
              </a:ext>
            </a:extLst>
          </p:cNvPr>
          <p:cNvSpPr txBox="1">
            <a:spLocks/>
          </p:cNvSpPr>
          <p:nvPr/>
        </p:nvSpPr>
        <p:spPr>
          <a:xfrm>
            <a:off x="62309" y="178564"/>
            <a:ext cx="1885656" cy="1472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Reward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rgbClr val="C446FF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729851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CE141B-70F9-15DF-A2EE-BCA76F5F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Preliminary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F2C227-7D3E-553E-CDED-E43770C11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Overfitting</a:t>
            </a:r>
            <a:r>
              <a:rPr lang="de-DE" dirty="0"/>
              <a:t> on </a:t>
            </a:r>
            <a:r>
              <a:rPr lang="de-DE" dirty="0" err="1"/>
              <a:t>location</a:t>
            </a:r>
            <a:endParaRPr lang="de-DE" dirty="0"/>
          </a:p>
          <a:p>
            <a:r>
              <a:rPr lang="de-DE" dirty="0" err="1"/>
              <a:t>Productive</a:t>
            </a:r>
            <a:r>
              <a:rPr lang="de-DE" dirty="0"/>
              <a:t> Architecture</a:t>
            </a:r>
          </a:p>
          <a:p>
            <a:r>
              <a:rPr lang="de-DE" dirty="0" err="1"/>
              <a:t>PyG</a:t>
            </a:r>
            <a:r>
              <a:rPr lang="de-DE" dirty="0"/>
              <a:t> </a:t>
            </a:r>
            <a:r>
              <a:rPr lang="de-DE" dirty="0" err="1"/>
              <a:t>integration</a:t>
            </a:r>
            <a:endParaRPr lang="de-DE" dirty="0"/>
          </a:p>
        </p:txBody>
      </p:sp>
      <p:pic>
        <p:nvPicPr>
          <p:cNvPr id="4" name="agents">
            <a:hlinkClick r:id="" action="ppaction://media"/>
            <a:extLst>
              <a:ext uri="{FF2B5EF4-FFF2-40B4-BE49-F238E27FC236}">
                <a16:creationId xmlns:a16="http://schemas.microsoft.com/office/drawing/2014/main" id="{7DBB0925-307D-F619-5D8F-A873968F43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20338" y="3429000"/>
            <a:ext cx="2677803" cy="278414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ADFD384-CB28-1F7F-C34E-ED045CD9C9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6560" y="644858"/>
            <a:ext cx="4785360" cy="251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581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3AE374-20A0-8C1E-35DE-F3FD1D09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Architecture</a:t>
            </a:r>
          </a:p>
        </p:txBody>
      </p:sp>
      <p:pic>
        <p:nvPicPr>
          <p:cNvPr id="1026" name="Picture 2" descr="Cluster, servers, computer server icon - Download on Iconfinder">
            <a:extLst>
              <a:ext uri="{FF2B5EF4-FFF2-40B4-BE49-F238E27FC236}">
                <a16:creationId xmlns:a16="http://schemas.microsoft.com/office/drawing/2014/main" id="{2A879FE0-D087-FB91-CEAC-23085BC53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58" y="2978001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caling up PyTorch Lightning hyperparameter tuning with Ray Tune | by Kai  Fricke | Distributed Computing with Ray | Medium">
            <a:extLst>
              <a:ext uri="{FF2B5EF4-FFF2-40B4-BE49-F238E27FC236}">
                <a16:creationId xmlns:a16="http://schemas.microsoft.com/office/drawing/2014/main" id="{853FE472-D44F-01BE-2130-960F71D9E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692" y="1820972"/>
            <a:ext cx="2585647" cy="81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39D395C-9E54-4486-9A50-BD1D1828E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350" y="3792259"/>
            <a:ext cx="1557332" cy="3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81EC4CC7-C4BD-4CEF-AA6C-E79136E8A749}"/>
              </a:ext>
            </a:extLst>
          </p:cNvPr>
          <p:cNvSpPr/>
          <p:nvPr/>
        </p:nvSpPr>
        <p:spPr>
          <a:xfrm>
            <a:off x="2844114" y="2583458"/>
            <a:ext cx="2286472" cy="18823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train.py</a:t>
            </a:r>
            <a:endParaRPr lang="de-DE" dirty="0"/>
          </a:p>
        </p:txBody>
      </p:sp>
      <p:pic>
        <p:nvPicPr>
          <p:cNvPr id="1036" name="Picture 12" descr="GitHub - Farama-Foundation/Gymnasium: An API standard for single-agent  reinforcement learning environments, with popular reference environments  and related utilities (formerly Gym)">
            <a:extLst>
              <a:ext uri="{FF2B5EF4-FFF2-40B4-BE49-F238E27FC236}">
                <a16:creationId xmlns:a16="http://schemas.microsoft.com/office/drawing/2014/main" id="{47005C4B-EECA-13A3-BCE1-1B869C67D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151" y="2960857"/>
            <a:ext cx="2346110" cy="62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hteck 21">
            <a:extLst>
              <a:ext uri="{FF2B5EF4-FFF2-40B4-BE49-F238E27FC236}">
                <a16:creationId xmlns:a16="http://schemas.microsoft.com/office/drawing/2014/main" id="{56FBC161-BEA9-8D6B-E700-D581B8A8CBC1}"/>
              </a:ext>
            </a:extLst>
          </p:cNvPr>
          <p:cNvSpPr/>
          <p:nvPr/>
        </p:nvSpPr>
        <p:spPr>
          <a:xfrm>
            <a:off x="3014959" y="2982513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environment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191E8ED-D20E-6B82-A310-1C266ABEAE86}"/>
              </a:ext>
            </a:extLst>
          </p:cNvPr>
          <p:cNvSpPr/>
          <p:nvPr/>
        </p:nvSpPr>
        <p:spPr>
          <a:xfrm>
            <a:off x="3014958" y="3666723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model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5B356F3-7225-5FBB-216C-8544B1859A4F}"/>
              </a:ext>
            </a:extLst>
          </p:cNvPr>
          <p:cNvSpPr txBox="1"/>
          <p:nvPr/>
        </p:nvSpPr>
        <p:spPr>
          <a:xfrm>
            <a:off x="368722" y="2499192"/>
            <a:ext cx="1251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ARTON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5252F95C-97AB-7CDB-63F2-D12BBA1BAE9B}"/>
              </a:ext>
            </a:extLst>
          </p:cNvPr>
          <p:cNvCxnSpPr>
            <a:cxnSpLocks/>
          </p:cNvCxnSpPr>
          <p:nvPr/>
        </p:nvCxnSpPr>
        <p:spPr>
          <a:xfrm flipH="1" flipV="1">
            <a:off x="1627786" y="3515923"/>
            <a:ext cx="1019906" cy="11542"/>
          </a:xfrm>
          <a:prstGeom prst="straightConnector1">
            <a:avLst/>
          </a:prstGeom>
          <a:ln w="984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34E91CD8-5EF5-275B-4F11-3152D5DEA4CC}"/>
              </a:ext>
            </a:extLst>
          </p:cNvPr>
          <p:cNvSpPr txBox="1"/>
          <p:nvPr/>
        </p:nvSpPr>
        <p:spPr>
          <a:xfrm>
            <a:off x="1978167" y="305966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run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D936D4-294C-7394-0338-3393CF017F36}"/>
              </a:ext>
            </a:extLst>
          </p:cNvPr>
          <p:cNvSpPr txBox="1"/>
          <p:nvPr/>
        </p:nvSpPr>
        <p:spPr>
          <a:xfrm>
            <a:off x="2962436" y="4547830"/>
            <a:ext cx="995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configs</a:t>
            </a:r>
            <a:r>
              <a:rPr lang="de-DE" dirty="0"/>
              <a:t>/</a:t>
            </a:r>
          </a:p>
          <a:p>
            <a:r>
              <a:rPr lang="de-DE" dirty="0" err="1"/>
              <a:t>tunables</a:t>
            </a:r>
            <a:endParaRPr lang="de-DE" dirty="0"/>
          </a:p>
        </p:txBody>
      </p:sp>
      <p:cxnSp>
        <p:nvCxnSpPr>
          <p:cNvPr id="4" name="Gewinkelte Verbindung 3">
            <a:extLst>
              <a:ext uri="{FF2B5EF4-FFF2-40B4-BE49-F238E27FC236}">
                <a16:creationId xmlns:a16="http://schemas.microsoft.com/office/drawing/2014/main" id="{43E899AE-FEF2-673C-7A76-33BCE8F66DCE}"/>
              </a:ext>
            </a:extLst>
          </p:cNvPr>
          <p:cNvCxnSpPr>
            <a:cxnSpLocks/>
          </p:cNvCxnSpPr>
          <p:nvPr/>
        </p:nvCxnSpPr>
        <p:spPr>
          <a:xfrm rot="16200000" flipV="1">
            <a:off x="3623185" y="4829992"/>
            <a:ext cx="728335" cy="3"/>
          </a:xfrm>
          <a:prstGeom prst="bentConnector3">
            <a:avLst>
              <a:gd name="adj1" fmla="val 50000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3178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8" grpId="0"/>
      <p:bldP spid="44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" name="Zylinder 6">
            <a:extLst>
              <a:ext uri="{FF2B5EF4-FFF2-40B4-BE49-F238E27FC236}">
                <a16:creationId xmlns:a16="http://schemas.microsoft.com/office/drawing/2014/main" id="{E618E045-D055-E4E6-620E-64A5C1853F38}"/>
              </a:ext>
            </a:extLst>
          </p:cNvPr>
          <p:cNvSpPr/>
          <p:nvPr/>
        </p:nvSpPr>
        <p:spPr>
          <a:xfrm>
            <a:off x="4079193" y="3920702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32" y="2989859"/>
            <a:ext cx="1173186" cy="117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bgerundete rechteckige Legende 32">
            <a:extLst>
              <a:ext uri="{FF2B5EF4-FFF2-40B4-BE49-F238E27FC236}">
                <a16:creationId xmlns:a16="http://schemas.microsoft.com/office/drawing/2014/main" id="{C92F8492-8707-2104-5E54-2DB138B4AC42}"/>
              </a:ext>
            </a:extLst>
          </p:cNvPr>
          <p:cNvSpPr/>
          <p:nvPr/>
        </p:nvSpPr>
        <p:spPr>
          <a:xfrm>
            <a:off x="6932402" y="1664721"/>
            <a:ext cx="2815787" cy="1043300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 rechteckige Legende 36">
            <a:extLst>
              <a:ext uri="{FF2B5EF4-FFF2-40B4-BE49-F238E27FC236}">
                <a16:creationId xmlns:a16="http://schemas.microsoft.com/office/drawing/2014/main" id="{8F7DB32D-7A9B-6445-BA93-4A637976FC34}"/>
              </a:ext>
            </a:extLst>
          </p:cNvPr>
          <p:cNvSpPr/>
          <p:nvPr/>
        </p:nvSpPr>
        <p:spPr>
          <a:xfrm>
            <a:off x="2433878" y="4499450"/>
            <a:ext cx="2815787" cy="1043300"/>
          </a:xfrm>
          <a:prstGeom prst="wedgeRoundRectCallout">
            <a:avLst>
              <a:gd name="adj1" fmla="val 23522"/>
              <a:gd name="adj2" fmla="val -70036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441A70CF-F232-AE51-0789-F7E3DE4300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4205218" y="2426922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84F3F50F-6AB4-F496-5BED-C68D09DD5514}"/>
              </a:ext>
            </a:extLst>
          </p:cNvPr>
          <p:cNvSpPr txBox="1"/>
          <p:nvPr/>
        </p:nvSpPr>
        <p:spPr>
          <a:xfrm>
            <a:off x="7289586" y="1732419"/>
            <a:ext cx="2112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4B3F4806-DBAD-C086-CC0C-D2F8C94FD2E8}"/>
              </a:ext>
            </a:extLst>
          </p:cNvPr>
          <p:cNvSpPr txBox="1"/>
          <p:nvPr/>
        </p:nvSpPr>
        <p:spPr>
          <a:xfrm>
            <a:off x="7041002" y="2294369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don‘t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FFE81513-E75C-E587-D183-5A49286C55B8}"/>
              </a:ext>
            </a:extLst>
          </p:cNvPr>
          <p:cNvSpPr txBox="1"/>
          <p:nvPr/>
        </p:nvSpPr>
        <p:spPr>
          <a:xfrm>
            <a:off x="8143679" y="203372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or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6198CDC-2C54-CC5D-6169-090F62A321FE}"/>
              </a:ext>
            </a:extLst>
          </p:cNvPr>
          <p:cNvSpPr txBox="1"/>
          <p:nvPr/>
        </p:nvSpPr>
        <p:spPr>
          <a:xfrm>
            <a:off x="3113266" y="5123193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is</a:t>
            </a:r>
            <a:r>
              <a:rPr lang="de-DE" dirty="0">
                <a:solidFill>
                  <a:schemeClr val="bg2"/>
                </a:solidFill>
              </a:rPr>
              <a:t> not </a:t>
            </a:r>
            <a:r>
              <a:rPr lang="de-DE" dirty="0" err="1">
                <a:solidFill>
                  <a:schemeClr val="bg2"/>
                </a:solidFill>
              </a:rPr>
              <a:t>occupied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DEA5093D-4891-EB9F-C04C-41973DD72121}"/>
              </a:ext>
            </a:extLst>
          </p:cNvPr>
          <p:cNvSpPr txBox="1"/>
          <p:nvPr/>
        </p:nvSpPr>
        <p:spPr>
          <a:xfrm>
            <a:off x="3243703" y="4532728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47A89916-0B80-B05C-5B5F-FB81129D1939}"/>
              </a:ext>
            </a:extLst>
          </p:cNvPr>
          <p:cNvSpPr txBox="1"/>
          <p:nvPr/>
        </p:nvSpPr>
        <p:spPr>
          <a:xfrm>
            <a:off x="3658382" y="4839663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or</a:t>
            </a:r>
            <a:endParaRPr lang="de-DE" dirty="0">
              <a:solidFill>
                <a:schemeClr val="bg2"/>
              </a:solidFill>
            </a:endParaRPr>
          </a:p>
        </p:txBody>
      </p:sp>
      <p:pic>
        <p:nvPicPr>
          <p:cNvPr id="16386" name="Picture 2" descr="Checkmark PNG, Checkmark Transparent Background - FreeIconsPNG">
            <a:extLst>
              <a:ext uri="{FF2B5EF4-FFF2-40B4-BE49-F238E27FC236}">
                <a16:creationId xmlns:a16="http://schemas.microsoft.com/office/drawing/2014/main" id="{C80FD935-E317-DED9-6D8F-86DE5A206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052" y="406946"/>
            <a:ext cx="1675825" cy="1592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24A215BD-0738-20A0-8531-6CB29E76F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Inhaltsplatzhalter 6">
            <a:extLst>
              <a:ext uri="{FF2B5EF4-FFF2-40B4-BE49-F238E27FC236}">
                <a16:creationId xmlns:a16="http://schemas.microsoft.com/office/drawing/2014/main" id="{F55078BE-0612-A3EF-A02E-3A84F5C904DA}"/>
              </a:ext>
            </a:extLst>
          </p:cNvPr>
          <p:cNvSpPr txBox="1">
            <a:spLocks/>
          </p:cNvSpPr>
          <p:nvPr/>
        </p:nvSpPr>
        <p:spPr>
          <a:xfrm>
            <a:off x="62309" y="178564"/>
            <a:ext cx="1885656" cy="1472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rgbClr val="C446FF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Reward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102770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3AE374-20A0-8C1E-35DE-F3FD1D09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Architecture</a:t>
            </a:r>
          </a:p>
        </p:txBody>
      </p:sp>
      <p:pic>
        <p:nvPicPr>
          <p:cNvPr id="1026" name="Picture 2" descr="Cluster, servers, computer server icon - Download on Iconfinder">
            <a:extLst>
              <a:ext uri="{FF2B5EF4-FFF2-40B4-BE49-F238E27FC236}">
                <a16:creationId xmlns:a16="http://schemas.microsoft.com/office/drawing/2014/main" id="{2A879FE0-D087-FB91-CEAC-23085BC53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58" y="2978001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caling up PyTorch Lightning hyperparameter tuning with Ray Tune | by Kai  Fricke | Distributed Computing with Ray | Medium">
            <a:extLst>
              <a:ext uri="{FF2B5EF4-FFF2-40B4-BE49-F238E27FC236}">
                <a16:creationId xmlns:a16="http://schemas.microsoft.com/office/drawing/2014/main" id="{853FE472-D44F-01BE-2130-960F71D9E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692" y="1820972"/>
            <a:ext cx="2585647" cy="81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39D395C-9E54-4486-9A50-BD1D1828E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350" y="3792259"/>
            <a:ext cx="1557332" cy="3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81EC4CC7-C4BD-4CEF-AA6C-E79136E8A749}"/>
              </a:ext>
            </a:extLst>
          </p:cNvPr>
          <p:cNvSpPr/>
          <p:nvPr/>
        </p:nvSpPr>
        <p:spPr>
          <a:xfrm>
            <a:off x="2844114" y="2583458"/>
            <a:ext cx="2286472" cy="18823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train.py</a:t>
            </a:r>
            <a:endParaRPr lang="de-DE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6FBC161-BEA9-8D6B-E700-D581B8A8CBC1}"/>
              </a:ext>
            </a:extLst>
          </p:cNvPr>
          <p:cNvSpPr/>
          <p:nvPr/>
        </p:nvSpPr>
        <p:spPr>
          <a:xfrm>
            <a:off x="3014959" y="2982513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environment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191E8ED-D20E-6B82-A310-1C266ABEAE86}"/>
              </a:ext>
            </a:extLst>
          </p:cNvPr>
          <p:cNvSpPr/>
          <p:nvPr/>
        </p:nvSpPr>
        <p:spPr>
          <a:xfrm>
            <a:off x="3014958" y="3666723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model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5B356F3-7225-5FBB-216C-8544B1859A4F}"/>
              </a:ext>
            </a:extLst>
          </p:cNvPr>
          <p:cNvSpPr txBox="1"/>
          <p:nvPr/>
        </p:nvSpPr>
        <p:spPr>
          <a:xfrm>
            <a:off x="368722" y="2499192"/>
            <a:ext cx="1251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ARTON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5252F95C-97AB-7CDB-63F2-D12BBA1BAE9B}"/>
              </a:ext>
            </a:extLst>
          </p:cNvPr>
          <p:cNvCxnSpPr>
            <a:cxnSpLocks/>
          </p:cNvCxnSpPr>
          <p:nvPr/>
        </p:nvCxnSpPr>
        <p:spPr>
          <a:xfrm flipH="1" flipV="1">
            <a:off x="1627786" y="3515923"/>
            <a:ext cx="1019906" cy="11542"/>
          </a:xfrm>
          <a:prstGeom prst="straightConnector1">
            <a:avLst/>
          </a:prstGeom>
          <a:ln w="984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34E91CD8-5EF5-275B-4F11-3152D5DEA4CC}"/>
              </a:ext>
            </a:extLst>
          </p:cNvPr>
          <p:cNvSpPr txBox="1"/>
          <p:nvPr/>
        </p:nvSpPr>
        <p:spPr>
          <a:xfrm>
            <a:off x="1978167" y="305966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run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D936D4-294C-7394-0338-3393CF017F36}"/>
              </a:ext>
            </a:extLst>
          </p:cNvPr>
          <p:cNvSpPr txBox="1"/>
          <p:nvPr/>
        </p:nvSpPr>
        <p:spPr>
          <a:xfrm>
            <a:off x="2962436" y="4547830"/>
            <a:ext cx="995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configs</a:t>
            </a:r>
            <a:r>
              <a:rPr lang="de-DE" dirty="0"/>
              <a:t>/</a:t>
            </a:r>
          </a:p>
          <a:p>
            <a:r>
              <a:rPr lang="de-DE" dirty="0" err="1"/>
              <a:t>tunables</a:t>
            </a:r>
            <a:endParaRPr lang="de-DE" dirty="0"/>
          </a:p>
        </p:txBody>
      </p:sp>
      <p:cxnSp>
        <p:nvCxnSpPr>
          <p:cNvPr id="4" name="Gewinkelte Verbindung 3">
            <a:extLst>
              <a:ext uri="{FF2B5EF4-FFF2-40B4-BE49-F238E27FC236}">
                <a16:creationId xmlns:a16="http://schemas.microsoft.com/office/drawing/2014/main" id="{43E899AE-FEF2-673C-7A76-33BCE8F66DCE}"/>
              </a:ext>
            </a:extLst>
          </p:cNvPr>
          <p:cNvCxnSpPr>
            <a:cxnSpLocks/>
          </p:cNvCxnSpPr>
          <p:nvPr/>
        </p:nvCxnSpPr>
        <p:spPr>
          <a:xfrm rot="16200000" flipV="1">
            <a:off x="3623185" y="4829992"/>
            <a:ext cx="728335" cy="3"/>
          </a:xfrm>
          <a:prstGeom prst="bentConnector3">
            <a:avLst>
              <a:gd name="adj1" fmla="val 50000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87722A39-284D-BD94-96E8-6B8F16620463}"/>
              </a:ext>
            </a:extLst>
          </p:cNvPr>
          <p:cNvSpPr/>
          <p:nvPr/>
        </p:nvSpPr>
        <p:spPr>
          <a:xfrm>
            <a:off x="6578705" y="1790068"/>
            <a:ext cx="2103583" cy="168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environment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7" name="Picture 12" descr="GitHub - Farama-Foundation/Gymnasium: An API standard for single-agent  reinforcement learning environments, with popular reference environments  and related utilities (formerly Gym)">
            <a:extLst>
              <a:ext uri="{FF2B5EF4-FFF2-40B4-BE49-F238E27FC236}">
                <a16:creationId xmlns:a16="http://schemas.microsoft.com/office/drawing/2014/main" id="{09E48E6F-548A-C7E8-0282-9BBB9514D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441" y="1114261"/>
            <a:ext cx="2346110" cy="62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BE8E9DB8-FD3A-6057-E5CB-BB965A02FACC}"/>
              </a:ext>
            </a:extLst>
          </p:cNvPr>
          <p:cNvSpPr/>
          <p:nvPr/>
        </p:nvSpPr>
        <p:spPr>
          <a:xfrm>
            <a:off x="6660676" y="2811348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boilerplate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E09B0FB-043A-1EAA-9403-98396F009663}"/>
              </a:ext>
            </a:extLst>
          </p:cNvPr>
          <p:cNvSpPr/>
          <p:nvPr/>
        </p:nvSpPr>
        <p:spPr>
          <a:xfrm>
            <a:off x="6660677" y="215660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abm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" name="Freihandform 9">
            <a:extLst>
              <a:ext uri="{FF2B5EF4-FFF2-40B4-BE49-F238E27FC236}">
                <a16:creationId xmlns:a16="http://schemas.microsoft.com/office/drawing/2014/main" id="{596715D4-FF9F-0392-0F91-82AE15D19F30}"/>
              </a:ext>
            </a:extLst>
          </p:cNvPr>
          <p:cNvSpPr/>
          <p:nvPr/>
        </p:nvSpPr>
        <p:spPr>
          <a:xfrm>
            <a:off x="4946071" y="1801086"/>
            <a:ext cx="1634836" cy="1773382"/>
          </a:xfrm>
          <a:custGeom>
            <a:avLst/>
            <a:gdLst>
              <a:gd name="connsiteX0" fmla="*/ 13854 w 1634836"/>
              <a:gd name="connsiteY0" fmla="*/ 1177637 h 1773382"/>
              <a:gd name="connsiteX1" fmla="*/ 1634836 w 1634836"/>
              <a:gd name="connsiteY1" fmla="*/ 0 h 1773382"/>
              <a:gd name="connsiteX2" fmla="*/ 1634836 w 1634836"/>
              <a:gd name="connsiteY2" fmla="*/ 1676400 h 1773382"/>
              <a:gd name="connsiteX3" fmla="*/ 0 w 1634836"/>
              <a:gd name="connsiteY3" fmla="*/ 1773382 h 1773382"/>
              <a:gd name="connsiteX4" fmla="*/ 13854 w 1634836"/>
              <a:gd name="connsiteY4" fmla="*/ 1177637 h 1773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1773382">
                <a:moveTo>
                  <a:pt x="13854" y="1177637"/>
                </a:moveTo>
                <a:lnTo>
                  <a:pt x="1634836" y="0"/>
                </a:lnTo>
                <a:lnTo>
                  <a:pt x="1634836" y="1676400"/>
                </a:lnTo>
                <a:lnTo>
                  <a:pt x="0" y="1773382"/>
                </a:lnTo>
                <a:lnTo>
                  <a:pt x="13854" y="1177637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4578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3AE374-20A0-8C1E-35DE-F3FD1D09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Architecture</a:t>
            </a:r>
          </a:p>
        </p:txBody>
      </p:sp>
      <p:pic>
        <p:nvPicPr>
          <p:cNvPr id="1026" name="Picture 2" descr="Cluster, servers, computer server icon - Download on Iconfinder">
            <a:extLst>
              <a:ext uri="{FF2B5EF4-FFF2-40B4-BE49-F238E27FC236}">
                <a16:creationId xmlns:a16="http://schemas.microsoft.com/office/drawing/2014/main" id="{2A879FE0-D087-FB91-CEAC-23085BC53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58" y="2978001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caling up PyTorch Lightning hyperparameter tuning with Ray Tune | by Kai  Fricke | Distributed Computing with Ray | Medium">
            <a:extLst>
              <a:ext uri="{FF2B5EF4-FFF2-40B4-BE49-F238E27FC236}">
                <a16:creationId xmlns:a16="http://schemas.microsoft.com/office/drawing/2014/main" id="{853FE472-D44F-01BE-2130-960F71D9E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692" y="1820972"/>
            <a:ext cx="2585647" cy="81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39D395C-9E54-4486-9A50-BD1D1828E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350" y="3792259"/>
            <a:ext cx="1557332" cy="3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81EC4CC7-C4BD-4CEF-AA6C-E79136E8A749}"/>
              </a:ext>
            </a:extLst>
          </p:cNvPr>
          <p:cNvSpPr/>
          <p:nvPr/>
        </p:nvSpPr>
        <p:spPr>
          <a:xfrm>
            <a:off x="2844114" y="2583458"/>
            <a:ext cx="2286472" cy="18823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train.py</a:t>
            </a:r>
            <a:endParaRPr lang="de-DE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6FBC161-BEA9-8D6B-E700-D581B8A8CBC1}"/>
              </a:ext>
            </a:extLst>
          </p:cNvPr>
          <p:cNvSpPr/>
          <p:nvPr/>
        </p:nvSpPr>
        <p:spPr>
          <a:xfrm>
            <a:off x="3014959" y="2982513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environment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191E8ED-D20E-6B82-A310-1C266ABEAE86}"/>
              </a:ext>
            </a:extLst>
          </p:cNvPr>
          <p:cNvSpPr/>
          <p:nvPr/>
        </p:nvSpPr>
        <p:spPr>
          <a:xfrm>
            <a:off x="3014958" y="3666723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model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5B356F3-7225-5FBB-216C-8544B1859A4F}"/>
              </a:ext>
            </a:extLst>
          </p:cNvPr>
          <p:cNvSpPr txBox="1"/>
          <p:nvPr/>
        </p:nvSpPr>
        <p:spPr>
          <a:xfrm>
            <a:off x="368722" y="2499192"/>
            <a:ext cx="1251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ARTON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5252F95C-97AB-7CDB-63F2-D12BBA1BAE9B}"/>
              </a:ext>
            </a:extLst>
          </p:cNvPr>
          <p:cNvCxnSpPr>
            <a:cxnSpLocks/>
          </p:cNvCxnSpPr>
          <p:nvPr/>
        </p:nvCxnSpPr>
        <p:spPr>
          <a:xfrm flipH="1" flipV="1">
            <a:off x="1627786" y="3515923"/>
            <a:ext cx="1019906" cy="11542"/>
          </a:xfrm>
          <a:prstGeom prst="straightConnector1">
            <a:avLst/>
          </a:prstGeom>
          <a:ln w="984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34E91CD8-5EF5-275B-4F11-3152D5DEA4CC}"/>
              </a:ext>
            </a:extLst>
          </p:cNvPr>
          <p:cNvSpPr txBox="1"/>
          <p:nvPr/>
        </p:nvSpPr>
        <p:spPr>
          <a:xfrm>
            <a:off x="1978167" y="305966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run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D936D4-294C-7394-0338-3393CF017F36}"/>
              </a:ext>
            </a:extLst>
          </p:cNvPr>
          <p:cNvSpPr txBox="1"/>
          <p:nvPr/>
        </p:nvSpPr>
        <p:spPr>
          <a:xfrm>
            <a:off x="2962436" y="4547830"/>
            <a:ext cx="995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configs</a:t>
            </a:r>
            <a:r>
              <a:rPr lang="de-DE" dirty="0"/>
              <a:t>/</a:t>
            </a:r>
          </a:p>
          <a:p>
            <a:r>
              <a:rPr lang="de-DE" dirty="0" err="1"/>
              <a:t>tunables</a:t>
            </a:r>
            <a:endParaRPr lang="de-DE" dirty="0"/>
          </a:p>
        </p:txBody>
      </p:sp>
      <p:cxnSp>
        <p:nvCxnSpPr>
          <p:cNvPr id="4" name="Gewinkelte Verbindung 3">
            <a:extLst>
              <a:ext uri="{FF2B5EF4-FFF2-40B4-BE49-F238E27FC236}">
                <a16:creationId xmlns:a16="http://schemas.microsoft.com/office/drawing/2014/main" id="{43E899AE-FEF2-673C-7A76-33BCE8F66DCE}"/>
              </a:ext>
            </a:extLst>
          </p:cNvPr>
          <p:cNvCxnSpPr>
            <a:cxnSpLocks/>
          </p:cNvCxnSpPr>
          <p:nvPr/>
        </p:nvCxnSpPr>
        <p:spPr>
          <a:xfrm rot="16200000" flipV="1">
            <a:off x="3623185" y="4829992"/>
            <a:ext cx="728335" cy="3"/>
          </a:xfrm>
          <a:prstGeom prst="bentConnector3">
            <a:avLst>
              <a:gd name="adj1" fmla="val 50000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87722A39-284D-BD94-96E8-6B8F16620463}"/>
              </a:ext>
            </a:extLst>
          </p:cNvPr>
          <p:cNvSpPr/>
          <p:nvPr/>
        </p:nvSpPr>
        <p:spPr>
          <a:xfrm>
            <a:off x="6578705" y="1790068"/>
            <a:ext cx="2103583" cy="168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environment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7" name="Picture 12" descr="GitHub - Farama-Foundation/Gymnasium: An API standard for single-agent  reinforcement learning environments, with popular reference environments  and related utilities (formerly Gym)">
            <a:extLst>
              <a:ext uri="{FF2B5EF4-FFF2-40B4-BE49-F238E27FC236}">
                <a16:creationId xmlns:a16="http://schemas.microsoft.com/office/drawing/2014/main" id="{09E48E6F-548A-C7E8-0282-9BBB9514D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441" y="1114261"/>
            <a:ext cx="2346110" cy="62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BE8E9DB8-FD3A-6057-E5CB-BB965A02FACC}"/>
              </a:ext>
            </a:extLst>
          </p:cNvPr>
          <p:cNvSpPr/>
          <p:nvPr/>
        </p:nvSpPr>
        <p:spPr>
          <a:xfrm>
            <a:off x="6660676" y="2811348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boilerplate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E09B0FB-043A-1EAA-9403-98396F009663}"/>
              </a:ext>
            </a:extLst>
          </p:cNvPr>
          <p:cNvSpPr/>
          <p:nvPr/>
        </p:nvSpPr>
        <p:spPr>
          <a:xfrm>
            <a:off x="6660677" y="215660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abm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" name="Freihandform 9">
            <a:extLst>
              <a:ext uri="{FF2B5EF4-FFF2-40B4-BE49-F238E27FC236}">
                <a16:creationId xmlns:a16="http://schemas.microsoft.com/office/drawing/2014/main" id="{596715D4-FF9F-0392-0F91-82AE15D19F30}"/>
              </a:ext>
            </a:extLst>
          </p:cNvPr>
          <p:cNvSpPr/>
          <p:nvPr/>
        </p:nvSpPr>
        <p:spPr>
          <a:xfrm>
            <a:off x="4946071" y="1801086"/>
            <a:ext cx="1634836" cy="1773382"/>
          </a:xfrm>
          <a:custGeom>
            <a:avLst/>
            <a:gdLst>
              <a:gd name="connsiteX0" fmla="*/ 13854 w 1634836"/>
              <a:gd name="connsiteY0" fmla="*/ 1177637 h 1773382"/>
              <a:gd name="connsiteX1" fmla="*/ 1634836 w 1634836"/>
              <a:gd name="connsiteY1" fmla="*/ 0 h 1773382"/>
              <a:gd name="connsiteX2" fmla="*/ 1634836 w 1634836"/>
              <a:gd name="connsiteY2" fmla="*/ 1676400 h 1773382"/>
              <a:gd name="connsiteX3" fmla="*/ 0 w 1634836"/>
              <a:gd name="connsiteY3" fmla="*/ 1773382 h 1773382"/>
              <a:gd name="connsiteX4" fmla="*/ 13854 w 1634836"/>
              <a:gd name="connsiteY4" fmla="*/ 1177637 h 1773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1773382">
                <a:moveTo>
                  <a:pt x="13854" y="1177637"/>
                </a:moveTo>
                <a:lnTo>
                  <a:pt x="1634836" y="0"/>
                </a:lnTo>
                <a:lnTo>
                  <a:pt x="1634836" y="1676400"/>
                </a:lnTo>
                <a:lnTo>
                  <a:pt x="0" y="1773382"/>
                </a:lnTo>
                <a:lnTo>
                  <a:pt x="13854" y="1177637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CF3D381-3AB4-E162-DBB8-297E0FB5C6FA}"/>
              </a:ext>
            </a:extLst>
          </p:cNvPr>
          <p:cNvSpPr/>
          <p:nvPr/>
        </p:nvSpPr>
        <p:spPr>
          <a:xfrm>
            <a:off x="9786637" y="1211158"/>
            <a:ext cx="2103582" cy="315061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agent-based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model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372C9E8-47AB-49C8-4A82-050F8A28C44B}"/>
              </a:ext>
            </a:extLst>
          </p:cNvPr>
          <p:cNvSpPr/>
          <p:nvPr/>
        </p:nvSpPr>
        <p:spPr>
          <a:xfrm>
            <a:off x="9875901" y="226169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worker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4C15953C-6777-5D48-418F-30B18C3E1E59}"/>
              </a:ext>
            </a:extLst>
          </p:cNvPr>
          <p:cNvSpPr/>
          <p:nvPr/>
        </p:nvSpPr>
        <p:spPr>
          <a:xfrm>
            <a:off x="9875900" y="2924579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oracle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D48821B-1EAA-2618-842E-BD97D3B0C655}"/>
              </a:ext>
            </a:extLst>
          </p:cNvPr>
          <p:cNvSpPr/>
          <p:nvPr/>
        </p:nvSpPr>
        <p:spPr>
          <a:xfrm>
            <a:off x="9875900" y="3590611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platform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5" name="Picture 14" descr="Introductory Tutorial — Mesa .1 documentation">
            <a:extLst>
              <a:ext uri="{FF2B5EF4-FFF2-40B4-BE49-F238E27FC236}">
                <a16:creationId xmlns:a16="http://schemas.microsoft.com/office/drawing/2014/main" id="{F114ED34-30AC-7008-BD17-4289270D4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6951" y="721860"/>
            <a:ext cx="382852" cy="382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F14E8C87-8BAA-6A1D-0E2B-C5DF8303BF20}"/>
              </a:ext>
            </a:extLst>
          </p:cNvPr>
          <p:cNvSpPr txBox="1"/>
          <p:nvPr/>
        </p:nvSpPr>
        <p:spPr>
          <a:xfrm>
            <a:off x="10617224" y="688660"/>
            <a:ext cx="1024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MESA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2EB9BDEE-01BB-C506-5FCD-077E743D2DB6}"/>
              </a:ext>
            </a:extLst>
          </p:cNvPr>
          <p:cNvSpPr/>
          <p:nvPr/>
        </p:nvSpPr>
        <p:spPr>
          <a:xfrm>
            <a:off x="9884490" y="1595665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grid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8" name="Freihandform 17">
            <a:extLst>
              <a:ext uri="{FF2B5EF4-FFF2-40B4-BE49-F238E27FC236}">
                <a16:creationId xmlns:a16="http://schemas.microsoft.com/office/drawing/2014/main" id="{03CB94D7-2219-ED0F-5A7F-583A5342ADC5}"/>
              </a:ext>
            </a:extLst>
          </p:cNvPr>
          <p:cNvSpPr/>
          <p:nvPr/>
        </p:nvSpPr>
        <p:spPr>
          <a:xfrm>
            <a:off x="8589816" y="1205341"/>
            <a:ext cx="1191491" cy="3172691"/>
          </a:xfrm>
          <a:custGeom>
            <a:avLst/>
            <a:gdLst>
              <a:gd name="connsiteX0" fmla="*/ 13855 w 1191491"/>
              <a:gd name="connsiteY0" fmla="*/ 942109 h 3172691"/>
              <a:gd name="connsiteX1" fmla="*/ 1191491 w 1191491"/>
              <a:gd name="connsiteY1" fmla="*/ 0 h 3172691"/>
              <a:gd name="connsiteX2" fmla="*/ 1191491 w 1191491"/>
              <a:gd name="connsiteY2" fmla="*/ 3172691 h 3172691"/>
              <a:gd name="connsiteX3" fmla="*/ 0 w 1191491"/>
              <a:gd name="connsiteY3" fmla="*/ 1551709 h 3172691"/>
              <a:gd name="connsiteX4" fmla="*/ 13855 w 1191491"/>
              <a:gd name="connsiteY4" fmla="*/ 942109 h 3172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1491" h="3172691">
                <a:moveTo>
                  <a:pt x="13855" y="942109"/>
                </a:moveTo>
                <a:lnTo>
                  <a:pt x="1191491" y="0"/>
                </a:lnTo>
                <a:lnTo>
                  <a:pt x="1191491" y="3172691"/>
                </a:lnTo>
                <a:lnTo>
                  <a:pt x="0" y="1551709"/>
                </a:lnTo>
                <a:lnTo>
                  <a:pt x="13855" y="942109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9257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3AE374-20A0-8C1E-35DE-F3FD1D09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Architecture</a:t>
            </a:r>
          </a:p>
        </p:txBody>
      </p:sp>
      <p:pic>
        <p:nvPicPr>
          <p:cNvPr id="1026" name="Picture 2" descr="Cluster, servers, computer server icon - Download on Iconfinder">
            <a:extLst>
              <a:ext uri="{FF2B5EF4-FFF2-40B4-BE49-F238E27FC236}">
                <a16:creationId xmlns:a16="http://schemas.microsoft.com/office/drawing/2014/main" id="{2A879FE0-D087-FB91-CEAC-23085BC53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58" y="2978001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caling up PyTorch Lightning hyperparameter tuning with Ray Tune | by Kai  Fricke | Distributed Computing with Ray | Medium">
            <a:extLst>
              <a:ext uri="{FF2B5EF4-FFF2-40B4-BE49-F238E27FC236}">
                <a16:creationId xmlns:a16="http://schemas.microsoft.com/office/drawing/2014/main" id="{853FE472-D44F-01BE-2130-960F71D9E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692" y="1820972"/>
            <a:ext cx="2585647" cy="81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81EC4CC7-C4BD-4CEF-AA6C-E79136E8A749}"/>
              </a:ext>
            </a:extLst>
          </p:cNvPr>
          <p:cNvSpPr/>
          <p:nvPr/>
        </p:nvSpPr>
        <p:spPr>
          <a:xfrm>
            <a:off x="2844114" y="2583458"/>
            <a:ext cx="2286472" cy="18823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train.py</a:t>
            </a:r>
            <a:endParaRPr lang="de-DE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6FBC161-BEA9-8D6B-E700-D581B8A8CBC1}"/>
              </a:ext>
            </a:extLst>
          </p:cNvPr>
          <p:cNvSpPr/>
          <p:nvPr/>
        </p:nvSpPr>
        <p:spPr>
          <a:xfrm>
            <a:off x="3014959" y="2982513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environment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191E8ED-D20E-6B82-A310-1C266ABEAE86}"/>
              </a:ext>
            </a:extLst>
          </p:cNvPr>
          <p:cNvSpPr/>
          <p:nvPr/>
        </p:nvSpPr>
        <p:spPr>
          <a:xfrm>
            <a:off x="3014958" y="3666723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model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5B356F3-7225-5FBB-216C-8544B1859A4F}"/>
              </a:ext>
            </a:extLst>
          </p:cNvPr>
          <p:cNvSpPr txBox="1"/>
          <p:nvPr/>
        </p:nvSpPr>
        <p:spPr>
          <a:xfrm>
            <a:off x="368722" y="2499192"/>
            <a:ext cx="1251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ARTON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5252F95C-97AB-7CDB-63F2-D12BBA1BAE9B}"/>
              </a:ext>
            </a:extLst>
          </p:cNvPr>
          <p:cNvCxnSpPr>
            <a:cxnSpLocks/>
          </p:cNvCxnSpPr>
          <p:nvPr/>
        </p:nvCxnSpPr>
        <p:spPr>
          <a:xfrm flipH="1" flipV="1">
            <a:off x="1627786" y="3515923"/>
            <a:ext cx="1019906" cy="11542"/>
          </a:xfrm>
          <a:prstGeom prst="straightConnector1">
            <a:avLst/>
          </a:prstGeom>
          <a:ln w="984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34E91CD8-5EF5-275B-4F11-3152D5DEA4CC}"/>
              </a:ext>
            </a:extLst>
          </p:cNvPr>
          <p:cNvSpPr txBox="1"/>
          <p:nvPr/>
        </p:nvSpPr>
        <p:spPr>
          <a:xfrm>
            <a:off x="1978167" y="305966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run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D936D4-294C-7394-0338-3393CF017F36}"/>
              </a:ext>
            </a:extLst>
          </p:cNvPr>
          <p:cNvSpPr txBox="1"/>
          <p:nvPr/>
        </p:nvSpPr>
        <p:spPr>
          <a:xfrm>
            <a:off x="2962436" y="4547830"/>
            <a:ext cx="995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configs</a:t>
            </a:r>
            <a:r>
              <a:rPr lang="de-DE" dirty="0"/>
              <a:t>/</a:t>
            </a:r>
          </a:p>
          <a:p>
            <a:r>
              <a:rPr lang="de-DE" dirty="0" err="1"/>
              <a:t>tunables</a:t>
            </a:r>
            <a:endParaRPr lang="de-DE" dirty="0"/>
          </a:p>
        </p:txBody>
      </p:sp>
      <p:cxnSp>
        <p:nvCxnSpPr>
          <p:cNvPr id="4" name="Gewinkelte Verbindung 3">
            <a:extLst>
              <a:ext uri="{FF2B5EF4-FFF2-40B4-BE49-F238E27FC236}">
                <a16:creationId xmlns:a16="http://schemas.microsoft.com/office/drawing/2014/main" id="{43E899AE-FEF2-673C-7A76-33BCE8F66DCE}"/>
              </a:ext>
            </a:extLst>
          </p:cNvPr>
          <p:cNvCxnSpPr>
            <a:cxnSpLocks/>
          </p:cNvCxnSpPr>
          <p:nvPr/>
        </p:nvCxnSpPr>
        <p:spPr>
          <a:xfrm rot="16200000" flipV="1">
            <a:off x="3623185" y="4829992"/>
            <a:ext cx="728335" cy="3"/>
          </a:xfrm>
          <a:prstGeom prst="bentConnector3">
            <a:avLst>
              <a:gd name="adj1" fmla="val 50000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87722A39-284D-BD94-96E8-6B8F16620463}"/>
              </a:ext>
            </a:extLst>
          </p:cNvPr>
          <p:cNvSpPr/>
          <p:nvPr/>
        </p:nvSpPr>
        <p:spPr>
          <a:xfrm>
            <a:off x="6578705" y="1790068"/>
            <a:ext cx="2103583" cy="168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environment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7" name="Picture 12" descr="GitHub - Farama-Foundation/Gymnasium: An API standard for single-agent  reinforcement learning environments, with popular reference environments  and related utilities (formerly Gym)">
            <a:extLst>
              <a:ext uri="{FF2B5EF4-FFF2-40B4-BE49-F238E27FC236}">
                <a16:creationId xmlns:a16="http://schemas.microsoft.com/office/drawing/2014/main" id="{09E48E6F-548A-C7E8-0282-9BBB9514D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441" y="1114261"/>
            <a:ext cx="2346110" cy="62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BE8E9DB8-FD3A-6057-E5CB-BB965A02FACC}"/>
              </a:ext>
            </a:extLst>
          </p:cNvPr>
          <p:cNvSpPr/>
          <p:nvPr/>
        </p:nvSpPr>
        <p:spPr>
          <a:xfrm>
            <a:off x="6660676" y="2811348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boilerplate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E09B0FB-043A-1EAA-9403-98396F009663}"/>
              </a:ext>
            </a:extLst>
          </p:cNvPr>
          <p:cNvSpPr/>
          <p:nvPr/>
        </p:nvSpPr>
        <p:spPr>
          <a:xfrm>
            <a:off x="6660677" y="215660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abm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" name="Freihandform 9">
            <a:extLst>
              <a:ext uri="{FF2B5EF4-FFF2-40B4-BE49-F238E27FC236}">
                <a16:creationId xmlns:a16="http://schemas.microsoft.com/office/drawing/2014/main" id="{596715D4-FF9F-0392-0F91-82AE15D19F30}"/>
              </a:ext>
            </a:extLst>
          </p:cNvPr>
          <p:cNvSpPr/>
          <p:nvPr/>
        </p:nvSpPr>
        <p:spPr>
          <a:xfrm>
            <a:off x="4946071" y="1801086"/>
            <a:ext cx="1634836" cy="1773382"/>
          </a:xfrm>
          <a:custGeom>
            <a:avLst/>
            <a:gdLst>
              <a:gd name="connsiteX0" fmla="*/ 13854 w 1634836"/>
              <a:gd name="connsiteY0" fmla="*/ 1177637 h 1773382"/>
              <a:gd name="connsiteX1" fmla="*/ 1634836 w 1634836"/>
              <a:gd name="connsiteY1" fmla="*/ 0 h 1773382"/>
              <a:gd name="connsiteX2" fmla="*/ 1634836 w 1634836"/>
              <a:gd name="connsiteY2" fmla="*/ 1676400 h 1773382"/>
              <a:gd name="connsiteX3" fmla="*/ 0 w 1634836"/>
              <a:gd name="connsiteY3" fmla="*/ 1773382 h 1773382"/>
              <a:gd name="connsiteX4" fmla="*/ 13854 w 1634836"/>
              <a:gd name="connsiteY4" fmla="*/ 1177637 h 1773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1773382">
                <a:moveTo>
                  <a:pt x="13854" y="1177637"/>
                </a:moveTo>
                <a:lnTo>
                  <a:pt x="1634836" y="0"/>
                </a:lnTo>
                <a:lnTo>
                  <a:pt x="1634836" y="1676400"/>
                </a:lnTo>
                <a:lnTo>
                  <a:pt x="0" y="1773382"/>
                </a:lnTo>
                <a:lnTo>
                  <a:pt x="13854" y="1177637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CF3D381-3AB4-E162-DBB8-297E0FB5C6FA}"/>
              </a:ext>
            </a:extLst>
          </p:cNvPr>
          <p:cNvSpPr/>
          <p:nvPr/>
        </p:nvSpPr>
        <p:spPr>
          <a:xfrm>
            <a:off x="9786637" y="1211158"/>
            <a:ext cx="2103582" cy="315061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agent-based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model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372C9E8-47AB-49C8-4A82-050F8A28C44B}"/>
              </a:ext>
            </a:extLst>
          </p:cNvPr>
          <p:cNvSpPr/>
          <p:nvPr/>
        </p:nvSpPr>
        <p:spPr>
          <a:xfrm>
            <a:off x="9875901" y="226169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worker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4C15953C-6777-5D48-418F-30B18C3E1E59}"/>
              </a:ext>
            </a:extLst>
          </p:cNvPr>
          <p:cNvSpPr/>
          <p:nvPr/>
        </p:nvSpPr>
        <p:spPr>
          <a:xfrm>
            <a:off x="9875900" y="2924579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oracle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D48821B-1EAA-2618-842E-BD97D3B0C655}"/>
              </a:ext>
            </a:extLst>
          </p:cNvPr>
          <p:cNvSpPr/>
          <p:nvPr/>
        </p:nvSpPr>
        <p:spPr>
          <a:xfrm>
            <a:off x="9875900" y="3590611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platform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5" name="Picture 14" descr="Introductory Tutorial — Mesa .1 documentation">
            <a:extLst>
              <a:ext uri="{FF2B5EF4-FFF2-40B4-BE49-F238E27FC236}">
                <a16:creationId xmlns:a16="http://schemas.microsoft.com/office/drawing/2014/main" id="{F114ED34-30AC-7008-BD17-4289270D4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6951" y="721860"/>
            <a:ext cx="382852" cy="382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F14E8C87-8BAA-6A1D-0E2B-C5DF8303BF20}"/>
              </a:ext>
            </a:extLst>
          </p:cNvPr>
          <p:cNvSpPr txBox="1"/>
          <p:nvPr/>
        </p:nvSpPr>
        <p:spPr>
          <a:xfrm>
            <a:off x="10617224" y="688660"/>
            <a:ext cx="1024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MESA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2EB9BDEE-01BB-C506-5FCD-077E743D2DB6}"/>
              </a:ext>
            </a:extLst>
          </p:cNvPr>
          <p:cNvSpPr/>
          <p:nvPr/>
        </p:nvSpPr>
        <p:spPr>
          <a:xfrm>
            <a:off x="9884490" y="1595665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grid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8" name="Freihandform 17">
            <a:extLst>
              <a:ext uri="{FF2B5EF4-FFF2-40B4-BE49-F238E27FC236}">
                <a16:creationId xmlns:a16="http://schemas.microsoft.com/office/drawing/2014/main" id="{03CB94D7-2219-ED0F-5A7F-583A5342ADC5}"/>
              </a:ext>
            </a:extLst>
          </p:cNvPr>
          <p:cNvSpPr/>
          <p:nvPr/>
        </p:nvSpPr>
        <p:spPr>
          <a:xfrm>
            <a:off x="8589816" y="1205341"/>
            <a:ext cx="1191491" cy="3172691"/>
          </a:xfrm>
          <a:custGeom>
            <a:avLst/>
            <a:gdLst>
              <a:gd name="connsiteX0" fmla="*/ 13855 w 1191491"/>
              <a:gd name="connsiteY0" fmla="*/ 942109 h 3172691"/>
              <a:gd name="connsiteX1" fmla="*/ 1191491 w 1191491"/>
              <a:gd name="connsiteY1" fmla="*/ 0 h 3172691"/>
              <a:gd name="connsiteX2" fmla="*/ 1191491 w 1191491"/>
              <a:gd name="connsiteY2" fmla="*/ 3172691 h 3172691"/>
              <a:gd name="connsiteX3" fmla="*/ 0 w 1191491"/>
              <a:gd name="connsiteY3" fmla="*/ 1551709 h 3172691"/>
              <a:gd name="connsiteX4" fmla="*/ 13855 w 1191491"/>
              <a:gd name="connsiteY4" fmla="*/ 942109 h 3172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1491" h="3172691">
                <a:moveTo>
                  <a:pt x="13855" y="942109"/>
                </a:moveTo>
                <a:lnTo>
                  <a:pt x="1191491" y="0"/>
                </a:lnTo>
                <a:lnTo>
                  <a:pt x="1191491" y="3172691"/>
                </a:lnTo>
                <a:lnTo>
                  <a:pt x="0" y="1551709"/>
                </a:lnTo>
                <a:lnTo>
                  <a:pt x="13855" y="942109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9" name="Picture 10">
            <a:extLst>
              <a:ext uri="{FF2B5EF4-FFF2-40B4-BE49-F238E27FC236}">
                <a16:creationId xmlns:a16="http://schemas.microsoft.com/office/drawing/2014/main" id="{30DD4B3B-85FE-7872-A64B-A711D5214D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737" y="4345409"/>
            <a:ext cx="1557332" cy="3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hteck 19">
            <a:extLst>
              <a:ext uri="{FF2B5EF4-FFF2-40B4-BE49-F238E27FC236}">
                <a16:creationId xmlns:a16="http://schemas.microsoft.com/office/drawing/2014/main" id="{0D31C488-E253-E02D-653B-D5309044E454}"/>
              </a:ext>
            </a:extLst>
          </p:cNvPr>
          <p:cNvSpPr/>
          <p:nvPr/>
        </p:nvSpPr>
        <p:spPr>
          <a:xfrm>
            <a:off x="7493691" y="4776017"/>
            <a:ext cx="2103583" cy="17649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torch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module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21E61A10-2CF7-8F63-AF61-EE13FE201BAD}"/>
              </a:ext>
            </a:extLst>
          </p:cNvPr>
          <p:cNvSpPr/>
          <p:nvPr/>
        </p:nvSpPr>
        <p:spPr>
          <a:xfrm>
            <a:off x="7582956" y="5194161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actor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E058A943-316E-4644-9973-E4D5A9561CB9}"/>
              </a:ext>
            </a:extLst>
          </p:cNvPr>
          <p:cNvSpPr/>
          <p:nvPr/>
        </p:nvSpPr>
        <p:spPr>
          <a:xfrm>
            <a:off x="7582956" y="5845738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critic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5" name="Freihandform 24">
            <a:extLst>
              <a:ext uri="{FF2B5EF4-FFF2-40B4-BE49-F238E27FC236}">
                <a16:creationId xmlns:a16="http://schemas.microsoft.com/office/drawing/2014/main" id="{61D659CF-F387-15B8-018D-7284E7D762D1}"/>
              </a:ext>
            </a:extLst>
          </p:cNvPr>
          <p:cNvSpPr/>
          <p:nvPr/>
        </p:nvSpPr>
        <p:spPr>
          <a:xfrm>
            <a:off x="4946071" y="3657595"/>
            <a:ext cx="2560266" cy="2881746"/>
          </a:xfrm>
          <a:custGeom>
            <a:avLst/>
            <a:gdLst>
              <a:gd name="connsiteX0" fmla="*/ 0 w 1634836"/>
              <a:gd name="connsiteY0" fmla="*/ 0 h 2881746"/>
              <a:gd name="connsiteX1" fmla="*/ 1620982 w 1634836"/>
              <a:gd name="connsiteY1" fmla="*/ 1094509 h 2881746"/>
              <a:gd name="connsiteX2" fmla="*/ 1634836 w 1634836"/>
              <a:gd name="connsiteY2" fmla="*/ 2881746 h 2881746"/>
              <a:gd name="connsiteX3" fmla="*/ 13854 w 1634836"/>
              <a:gd name="connsiteY3" fmla="*/ 595746 h 2881746"/>
              <a:gd name="connsiteX4" fmla="*/ 0 w 1634836"/>
              <a:gd name="connsiteY4" fmla="*/ 0 h 2881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2881746">
                <a:moveTo>
                  <a:pt x="0" y="0"/>
                </a:moveTo>
                <a:lnTo>
                  <a:pt x="1620982" y="1094509"/>
                </a:lnTo>
                <a:lnTo>
                  <a:pt x="1634836" y="2881746"/>
                </a:lnTo>
                <a:lnTo>
                  <a:pt x="13854" y="5957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6" name="Picture 8" descr="GitHub - pyg-team/pytorch_geometric: Graph Neural Network Library for  PyTorch">
            <a:extLst>
              <a:ext uri="{FF2B5EF4-FFF2-40B4-BE49-F238E27FC236}">
                <a16:creationId xmlns:a16="http://schemas.microsoft.com/office/drawing/2014/main" id="{5C3B6AF1-629C-1847-4E25-A5084449EF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8669" y="3834691"/>
            <a:ext cx="1310626" cy="439128"/>
          </a:xfrm>
          <a:prstGeom prst="rect">
            <a:avLst/>
          </a:prstGeom>
          <a:noFill/>
          <a:ln w="57150">
            <a:solidFill>
              <a:srgbClr val="C446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350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47082A24-1A24-A374-7DA5-27D669F9E452}"/>
              </a:ext>
            </a:extLst>
          </p:cNvPr>
          <p:cNvSpPr/>
          <p:nvPr/>
        </p:nvSpPr>
        <p:spPr>
          <a:xfrm>
            <a:off x="6578705" y="1790068"/>
            <a:ext cx="2103583" cy="168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environment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23AE374-20A0-8C1E-35DE-F3FD1D09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Architecture</a:t>
            </a:r>
          </a:p>
        </p:txBody>
      </p:sp>
      <p:pic>
        <p:nvPicPr>
          <p:cNvPr id="1026" name="Picture 2" descr="Cluster, servers, computer server icon - Download on Iconfinder">
            <a:extLst>
              <a:ext uri="{FF2B5EF4-FFF2-40B4-BE49-F238E27FC236}">
                <a16:creationId xmlns:a16="http://schemas.microsoft.com/office/drawing/2014/main" id="{2A879FE0-D087-FB91-CEAC-23085BC53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58" y="2978001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caling up PyTorch Lightning hyperparameter tuning with Ray Tune | by Kai  Fricke | Distributed Computing with Ray | Medium">
            <a:extLst>
              <a:ext uri="{FF2B5EF4-FFF2-40B4-BE49-F238E27FC236}">
                <a16:creationId xmlns:a16="http://schemas.microsoft.com/office/drawing/2014/main" id="{853FE472-D44F-01BE-2130-960F71D9E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692" y="1820972"/>
            <a:ext cx="2585647" cy="81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39D395C-9E54-4486-9A50-BD1D1828E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737" y="4345409"/>
            <a:ext cx="1557332" cy="3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81EC4CC7-C4BD-4CEF-AA6C-E79136E8A749}"/>
              </a:ext>
            </a:extLst>
          </p:cNvPr>
          <p:cNvSpPr/>
          <p:nvPr/>
        </p:nvSpPr>
        <p:spPr>
          <a:xfrm>
            <a:off x="2844114" y="2583458"/>
            <a:ext cx="2286472" cy="18823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train.py</a:t>
            </a:r>
            <a:endParaRPr lang="de-DE" dirty="0"/>
          </a:p>
        </p:txBody>
      </p:sp>
      <p:pic>
        <p:nvPicPr>
          <p:cNvPr id="1036" name="Picture 12" descr="GitHub - Farama-Foundation/Gymnasium: An API standard for single-agent  reinforcement learning environments, with popular reference environments  and related utilities (formerly Gym)">
            <a:extLst>
              <a:ext uri="{FF2B5EF4-FFF2-40B4-BE49-F238E27FC236}">
                <a16:creationId xmlns:a16="http://schemas.microsoft.com/office/drawing/2014/main" id="{47005C4B-EECA-13A3-BCE1-1B869C67D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441" y="1114261"/>
            <a:ext cx="2346110" cy="62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BF636004-FCC5-93FE-0CA7-C6F4810419C3}"/>
              </a:ext>
            </a:extLst>
          </p:cNvPr>
          <p:cNvSpPr/>
          <p:nvPr/>
        </p:nvSpPr>
        <p:spPr>
          <a:xfrm>
            <a:off x="6660676" y="2811348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boilerplate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353E287-918E-E04A-BA23-9277C31C7ECB}"/>
              </a:ext>
            </a:extLst>
          </p:cNvPr>
          <p:cNvSpPr/>
          <p:nvPr/>
        </p:nvSpPr>
        <p:spPr>
          <a:xfrm>
            <a:off x="9786637" y="1211158"/>
            <a:ext cx="2103582" cy="315061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agent-based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model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2AF3D31-40B8-8042-E3E5-20F7ABD96CAF}"/>
              </a:ext>
            </a:extLst>
          </p:cNvPr>
          <p:cNvSpPr/>
          <p:nvPr/>
        </p:nvSpPr>
        <p:spPr>
          <a:xfrm>
            <a:off x="9875901" y="226169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worker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51104A3-78A9-CD6C-8D5E-94603048F323}"/>
              </a:ext>
            </a:extLst>
          </p:cNvPr>
          <p:cNvSpPr/>
          <p:nvPr/>
        </p:nvSpPr>
        <p:spPr>
          <a:xfrm>
            <a:off x="9875900" y="2924579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oracle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F7C7BB9-E005-9BD0-09AC-DD7A456B49A2}"/>
              </a:ext>
            </a:extLst>
          </p:cNvPr>
          <p:cNvSpPr/>
          <p:nvPr/>
        </p:nvSpPr>
        <p:spPr>
          <a:xfrm>
            <a:off x="9875900" y="3590611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platform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038" name="Picture 14" descr="Introductory Tutorial — Mesa .1 documentation">
            <a:extLst>
              <a:ext uri="{FF2B5EF4-FFF2-40B4-BE49-F238E27FC236}">
                <a16:creationId xmlns:a16="http://schemas.microsoft.com/office/drawing/2014/main" id="{5394E259-8689-33D5-14A4-3DD4ED565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6951" y="721860"/>
            <a:ext cx="382852" cy="382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AE8D2216-9A6C-321B-C557-4D04D0FCAE2B}"/>
              </a:ext>
            </a:extLst>
          </p:cNvPr>
          <p:cNvSpPr txBox="1"/>
          <p:nvPr/>
        </p:nvSpPr>
        <p:spPr>
          <a:xfrm>
            <a:off x="10617224" y="688660"/>
            <a:ext cx="1024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MESA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B950C78-4F62-3F96-431E-8F6DB2A75578}"/>
              </a:ext>
            </a:extLst>
          </p:cNvPr>
          <p:cNvSpPr/>
          <p:nvPr/>
        </p:nvSpPr>
        <p:spPr>
          <a:xfrm>
            <a:off x="7493691" y="4776017"/>
            <a:ext cx="2103583" cy="17649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torch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module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AC5C5F0-86BB-C8F2-3306-480FF685886F}"/>
              </a:ext>
            </a:extLst>
          </p:cNvPr>
          <p:cNvSpPr/>
          <p:nvPr/>
        </p:nvSpPr>
        <p:spPr>
          <a:xfrm>
            <a:off x="7582956" y="5194161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actor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D57C97F-D658-9B7D-162F-5779EE373263}"/>
              </a:ext>
            </a:extLst>
          </p:cNvPr>
          <p:cNvSpPr/>
          <p:nvPr/>
        </p:nvSpPr>
        <p:spPr>
          <a:xfrm>
            <a:off x="7582956" y="5845738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critic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42A5B6F-4B9D-3824-F587-4D0FCAE02433}"/>
              </a:ext>
            </a:extLst>
          </p:cNvPr>
          <p:cNvSpPr/>
          <p:nvPr/>
        </p:nvSpPr>
        <p:spPr>
          <a:xfrm>
            <a:off x="9884490" y="1595665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grid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E8194F98-2C97-23B8-73CC-01D88DF98360}"/>
              </a:ext>
            </a:extLst>
          </p:cNvPr>
          <p:cNvSpPr/>
          <p:nvPr/>
        </p:nvSpPr>
        <p:spPr>
          <a:xfrm>
            <a:off x="6660677" y="215660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abm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6FBC161-BEA9-8D6B-E700-D581B8A8CBC1}"/>
              </a:ext>
            </a:extLst>
          </p:cNvPr>
          <p:cNvSpPr/>
          <p:nvPr/>
        </p:nvSpPr>
        <p:spPr>
          <a:xfrm>
            <a:off x="3014959" y="2982513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environment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191E8ED-D20E-6B82-A310-1C266ABEAE86}"/>
              </a:ext>
            </a:extLst>
          </p:cNvPr>
          <p:cNvSpPr/>
          <p:nvPr/>
        </p:nvSpPr>
        <p:spPr>
          <a:xfrm>
            <a:off x="3014958" y="3666723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model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5" name="Freihandform 24">
            <a:extLst>
              <a:ext uri="{FF2B5EF4-FFF2-40B4-BE49-F238E27FC236}">
                <a16:creationId xmlns:a16="http://schemas.microsoft.com/office/drawing/2014/main" id="{9361CCE9-1E1E-F063-9D91-F7672C357CD1}"/>
              </a:ext>
            </a:extLst>
          </p:cNvPr>
          <p:cNvSpPr/>
          <p:nvPr/>
        </p:nvSpPr>
        <p:spPr>
          <a:xfrm>
            <a:off x="4946071" y="1801086"/>
            <a:ext cx="1634836" cy="1773382"/>
          </a:xfrm>
          <a:custGeom>
            <a:avLst/>
            <a:gdLst>
              <a:gd name="connsiteX0" fmla="*/ 13854 w 1634836"/>
              <a:gd name="connsiteY0" fmla="*/ 1177637 h 1773382"/>
              <a:gd name="connsiteX1" fmla="*/ 1634836 w 1634836"/>
              <a:gd name="connsiteY1" fmla="*/ 0 h 1773382"/>
              <a:gd name="connsiteX2" fmla="*/ 1634836 w 1634836"/>
              <a:gd name="connsiteY2" fmla="*/ 1676400 h 1773382"/>
              <a:gd name="connsiteX3" fmla="*/ 0 w 1634836"/>
              <a:gd name="connsiteY3" fmla="*/ 1773382 h 1773382"/>
              <a:gd name="connsiteX4" fmla="*/ 13854 w 1634836"/>
              <a:gd name="connsiteY4" fmla="*/ 1177637 h 1773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1773382">
                <a:moveTo>
                  <a:pt x="13854" y="1177637"/>
                </a:moveTo>
                <a:lnTo>
                  <a:pt x="1634836" y="0"/>
                </a:lnTo>
                <a:lnTo>
                  <a:pt x="1634836" y="1676400"/>
                </a:lnTo>
                <a:lnTo>
                  <a:pt x="0" y="1773382"/>
                </a:lnTo>
                <a:lnTo>
                  <a:pt x="13854" y="1177637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Freihandform 25">
            <a:extLst>
              <a:ext uri="{FF2B5EF4-FFF2-40B4-BE49-F238E27FC236}">
                <a16:creationId xmlns:a16="http://schemas.microsoft.com/office/drawing/2014/main" id="{4EFB1492-C6FE-AE20-9521-AA7CD1E77958}"/>
              </a:ext>
            </a:extLst>
          </p:cNvPr>
          <p:cNvSpPr/>
          <p:nvPr/>
        </p:nvSpPr>
        <p:spPr>
          <a:xfrm>
            <a:off x="4946071" y="3657595"/>
            <a:ext cx="2560266" cy="2881746"/>
          </a:xfrm>
          <a:custGeom>
            <a:avLst/>
            <a:gdLst>
              <a:gd name="connsiteX0" fmla="*/ 0 w 1634836"/>
              <a:gd name="connsiteY0" fmla="*/ 0 h 2881746"/>
              <a:gd name="connsiteX1" fmla="*/ 1620982 w 1634836"/>
              <a:gd name="connsiteY1" fmla="*/ 1094509 h 2881746"/>
              <a:gd name="connsiteX2" fmla="*/ 1634836 w 1634836"/>
              <a:gd name="connsiteY2" fmla="*/ 2881746 h 2881746"/>
              <a:gd name="connsiteX3" fmla="*/ 13854 w 1634836"/>
              <a:gd name="connsiteY3" fmla="*/ 595746 h 2881746"/>
              <a:gd name="connsiteX4" fmla="*/ 0 w 1634836"/>
              <a:gd name="connsiteY4" fmla="*/ 0 h 2881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2881746">
                <a:moveTo>
                  <a:pt x="0" y="0"/>
                </a:moveTo>
                <a:lnTo>
                  <a:pt x="1620982" y="1094509"/>
                </a:lnTo>
                <a:lnTo>
                  <a:pt x="1634836" y="2881746"/>
                </a:lnTo>
                <a:lnTo>
                  <a:pt x="13854" y="5957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32" name="Picture 8" descr="GitHub - pyg-team/pytorch_geometric: Graph Neural Network Library for  PyTorch">
            <a:extLst>
              <a:ext uri="{FF2B5EF4-FFF2-40B4-BE49-F238E27FC236}">
                <a16:creationId xmlns:a16="http://schemas.microsoft.com/office/drawing/2014/main" id="{37282052-6C84-F29A-8CFE-226C46AA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8669" y="3834691"/>
            <a:ext cx="1310626" cy="43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Freihandform 26">
            <a:extLst>
              <a:ext uri="{FF2B5EF4-FFF2-40B4-BE49-F238E27FC236}">
                <a16:creationId xmlns:a16="http://schemas.microsoft.com/office/drawing/2014/main" id="{98EE3940-43D1-93C8-04C1-FAEBD201192C}"/>
              </a:ext>
            </a:extLst>
          </p:cNvPr>
          <p:cNvSpPr/>
          <p:nvPr/>
        </p:nvSpPr>
        <p:spPr>
          <a:xfrm>
            <a:off x="8589816" y="1205341"/>
            <a:ext cx="1191491" cy="3172691"/>
          </a:xfrm>
          <a:custGeom>
            <a:avLst/>
            <a:gdLst>
              <a:gd name="connsiteX0" fmla="*/ 13855 w 1191491"/>
              <a:gd name="connsiteY0" fmla="*/ 942109 h 3172691"/>
              <a:gd name="connsiteX1" fmla="*/ 1191491 w 1191491"/>
              <a:gd name="connsiteY1" fmla="*/ 0 h 3172691"/>
              <a:gd name="connsiteX2" fmla="*/ 1191491 w 1191491"/>
              <a:gd name="connsiteY2" fmla="*/ 3172691 h 3172691"/>
              <a:gd name="connsiteX3" fmla="*/ 0 w 1191491"/>
              <a:gd name="connsiteY3" fmla="*/ 1551709 h 3172691"/>
              <a:gd name="connsiteX4" fmla="*/ 13855 w 1191491"/>
              <a:gd name="connsiteY4" fmla="*/ 942109 h 3172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1491" h="3172691">
                <a:moveTo>
                  <a:pt x="13855" y="942109"/>
                </a:moveTo>
                <a:lnTo>
                  <a:pt x="1191491" y="0"/>
                </a:lnTo>
                <a:lnTo>
                  <a:pt x="1191491" y="3172691"/>
                </a:lnTo>
                <a:lnTo>
                  <a:pt x="0" y="1551709"/>
                </a:lnTo>
                <a:lnTo>
                  <a:pt x="13855" y="942109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5B356F3-7225-5FBB-216C-8544B1859A4F}"/>
              </a:ext>
            </a:extLst>
          </p:cNvPr>
          <p:cNvSpPr txBox="1"/>
          <p:nvPr/>
        </p:nvSpPr>
        <p:spPr>
          <a:xfrm>
            <a:off x="368722" y="2499192"/>
            <a:ext cx="1251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ARTON</a:t>
            </a:r>
          </a:p>
        </p:txBody>
      </p:sp>
      <p:sp>
        <p:nvSpPr>
          <p:cNvPr id="29" name="Eine Ecke des Rechtecks schneiden 28">
            <a:extLst>
              <a:ext uri="{FF2B5EF4-FFF2-40B4-BE49-F238E27FC236}">
                <a16:creationId xmlns:a16="http://schemas.microsoft.com/office/drawing/2014/main" id="{1656AF12-BB58-6D98-A876-3D1EBD618750}"/>
              </a:ext>
            </a:extLst>
          </p:cNvPr>
          <p:cNvSpPr/>
          <p:nvPr/>
        </p:nvSpPr>
        <p:spPr>
          <a:xfrm>
            <a:off x="4165349" y="5832020"/>
            <a:ext cx="1875055" cy="895879"/>
          </a:xfrm>
          <a:prstGeom prst="snip1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u="sng" dirty="0" err="1">
                <a:solidFill>
                  <a:schemeClr val="tx1"/>
                </a:solidFill>
              </a:rPr>
              <a:t>tuner</a:t>
            </a:r>
            <a:endParaRPr lang="de-DE" b="1" u="sng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batch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size</a:t>
            </a:r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num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timesteps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1" name="Eine Ecke des Rechtecks schneiden 30">
            <a:extLst>
              <a:ext uri="{FF2B5EF4-FFF2-40B4-BE49-F238E27FC236}">
                <a16:creationId xmlns:a16="http://schemas.microsoft.com/office/drawing/2014/main" id="{8A40915A-61AC-3EE9-DB7F-1CD7B35D5D4F}"/>
              </a:ext>
            </a:extLst>
          </p:cNvPr>
          <p:cNvSpPr/>
          <p:nvPr/>
        </p:nvSpPr>
        <p:spPr>
          <a:xfrm>
            <a:off x="178755" y="5556340"/>
            <a:ext cx="1875055" cy="1197507"/>
          </a:xfrm>
          <a:prstGeom prst="snip1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u="sng" dirty="0" err="1">
                <a:solidFill>
                  <a:schemeClr val="tx1"/>
                </a:solidFill>
              </a:rPr>
              <a:t>model</a:t>
            </a:r>
            <a:endParaRPr lang="de-DE" b="1" u="sng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model</a:t>
            </a:r>
            <a:r>
              <a:rPr lang="de-DE" dirty="0">
                <a:solidFill>
                  <a:schemeClr val="tx1"/>
                </a:solidFill>
              </a:rPr>
              <a:t> type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hidden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layers</a:t>
            </a:r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layer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sizes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0" name="Eine Ecke des Rechtecks schneiden 29">
            <a:extLst>
              <a:ext uri="{FF2B5EF4-FFF2-40B4-BE49-F238E27FC236}">
                <a16:creationId xmlns:a16="http://schemas.microsoft.com/office/drawing/2014/main" id="{264E47A2-8CCE-D184-C01F-C8CFD3B7C7DC}"/>
              </a:ext>
            </a:extLst>
          </p:cNvPr>
          <p:cNvSpPr/>
          <p:nvPr/>
        </p:nvSpPr>
        <p:spPr>
          <a:xfrm>
            <a:off x="2172052" y="5556340"/>
            <a:ext cx="1875055" cy="1197507"/>
          </a:xfrm>
          <a:prstGeom prst="snip1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u="sng" dirty="0" err="1">
                <a:solidFill>
                  <a:schemeClr val="tx1"/>
                </a:solidFill>
              </a:rPr>
              <a:t>env</a:t>
            </a:r>
            <a:endParaRPr lang="de-DE" b="1" u="sng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num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agents</a:t>
            </a:r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grid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size</a:t>
            </a:r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visibility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range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5252F95C-97AB-7CDB-63F2-D12BBA1BAE9B}"/>
              </a:ext>
            </a:extLst>
          </p:cNvPr>
          <p:cNvCxnSpPr>
            <a:cxnSpLocks/>
          </p:cNvCxnSpPr>
          <p:nvPr/>
        </p:nvCxnSpPr>
        <p:spPr>
          <a:xfrm flipH="1" flipV="1">
            <a:off x="1627786" y="3515923"/>
            <a:ext cx="1019906" cy="11542"/>
          </a:xfrm>
          <a:prstGeom prst="straightConnector1">
            <a:avLst/>
          </a:prstGeom>
          <a:ln w="984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winkelte Verbindung 35">
            <a:extLst>
              <a:ext uri="{FF2B5EF4-FFF2-40B4-BE49-F238E27FC236}">
                <a16:creationId xmlns:a16="http://schemas.microsoft.com/office/drawing/2014/main" id="{16C96E08-71B1-723E-D19F-695FB18364DC}"/>
              </a:ext>
            </a:extLst>
          </p:cNvPr>
          <p:cNvCxnSpPr>
            <a:stCxn id="31" idx="3"/>
            <a:endCxn id="6" idx="2"/>
          </p:cNvCxnSpPr>
          <p:nvPr/>
        </p:nvCxnSpPr>
        <p:spPr>
          <a:xfrm rot="5400000" flipH="1" flipV="1">
            <a:off x="2006559" y="3575550"/>
            <a:ext cx="1090515" cy="2871067"/>
          </a:xfrm>
          <a:prstGeom prst="bentConnector3">
            <a:avLst>
              <a:gd name="adj1" fmla="val 28402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winkelte Verbindung 37">
            <a:extLst>
              <a:ext uri="{FF2B5EF4-FFF2-40B4-BE49-F238E27FC236}">
                <a16:creationId xmlns:a16="http://schemas.microsoft.com/office/drawing/2014/main" id="{8162C9B8-7984-5D96-6A1F-06535489FB93}"/>
              </a:ext>
            </a:extLst>
          </p:cNvPr>
          <p:cNvCxnSpPr>
            <a:stCxn id="30" idx="3"/>
            <a:endCxn id="6" idx="2"/>
          </p:cNvCxnSpPr>
          <p:nvPr/>
        </p:nvCxnSpPr>
        <p:spPr>
          <a:xfrm rot="5400000" flipH="1" flipV="1">
            <a:off x="3003208" y="4572198"/>
            <a:ext cx="1090515" cy="877770"/>
          </a:xfrm>
          <a:prstGeom prst="bentConnector3">
            <a:avLst>
              <a:gd name="adj1" fmla="val 28402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winkelte Verbindung 39">
            <a:extLst>
              <a:ext uri="{FF2B5EF4-FFF2-40B4-BE49-F238E27FC236}">
                <a16:creationId xmlns:a16="http://schemas.microsoft.com/office/drawing/2014/main" id="{DBA52937-ABBC-D766-1641-A1A74910AEBD}"/>
              </a:ext>
            </a:extLst>
          </p:cNvPr>
          <p:cNvCxnSpPr>
            <a:stCxn id="29" idx="3"/>
            <a:endCxn id="6" idx="2"/>
          </p:cNvCxnSpPr>
          <p:nvPr/>
        </p:nvCxnSpPr>
        <p:spPr>
          <a:xfrm rot="16200000" flipV="1">
            <a:off x="3862017" y="4591159"/>
            <a:ext cx="1366195" cy="1115527"/>
          </a:xfrm>
          <a:prstGeom prst="bentConnector3">
            <a:avLst>
              <a:gd name="adj1" fmla="val 42901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34E91CD8-5EF5-275B-4F11-3152D5DEA4CC}"/>
              </a:ext>
            </a:extLst>
          </p:cNvPr>
          <p:cNvSpPr txBox="1"/>
          <p:nvPr/>
        </p:nvSpPr>
        <p:spPr>
          <a:xfrm>
            <a:off x="1978167" y="305966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run</a:t>
            </a:r>
            <a:endParaRPr lang="de-DE" dirty="0"/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25D5AD21-B064-9866-DF51-384FB833DBE5}"/>
              </a:ext>
            </a:extLst>
          </p:cNvPr>
          <p:cNvSpPr txBox="1"/>
          <p:nvPr/>
        </p:nvSpPr>
        <p:spPr>
          <a:xfrm>
            <a:off x="2962436" y="4547830"/>
            <a:ext cx="995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configs</a:t>
            </a:r>
            <a:r>
              <a:rPr lang="de-DE" dirty="0"/>
              <a:t>/</a:t>
            </a:r>
          </a:p>
          <a:p>
            <a:r>
              <a:rPr lang="de-DE" dirty="0" err="1"/>
              <a:t>tunables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74095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47082A24-1A24-A374-7DA5-27D669F9E452}"/>
              </a:ext>
            </a:extLst>
          </p:cNvPr>
          <p:cNvSpPr/>
          <p:nvPr/>
        </p:nvSpPr>
        <p:spPr>
          <a:xfrm>
            <a:off x="6578705" y="1790068"/>
            <a:ext cx="2103583" cy="168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environment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23AE374-20A0-8C1E-35DE-F3FD1D09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Architecture</a:t>
            </a:r>
          </a:p>
        </p:txBody>
      </p:sp>
      <p:pic>
        <p:nvPicPr>
          <p:cNvPr id="1026" name="Picture 2" descr="Cluster, servers, computer server icon - Download on Iconfinder">
            <a:extLst>
              <a:ext uri="{FF2B5EF4-FFF2-40B4-BE49-F238E27FC236}">
                <a16:creationId xmlns:a16="http://schemas.microsoft.com/office/drawing/2014/main" id="{2A879FE0-D087-FB91-CEAC-23085BC53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58" y="2978001"/>
            <a:ext cx="132556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caling up PyTorch Lightning hyperparameter tuning with Ray Tune | by Kai  Fricke | Distributed Computing with Ray | Medium">
            <a:extLst>
              <a:ext uri="{FF2B5EF4-FFF2-40B4-BE49-F238E27FC236}">
                <a16:creationId xmlns:a16="http://schemas.microsoft.com/office/drawing/2014/main" id="{853FE472-D44F-01BE-2130-960F71D9E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692" y="1820972"/>
            <a:ext cx="2585647" cy="81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B39D395C-9E54-4486-9A50-BD1D1828E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737" y="4345409"/>
            <a:ext cx="1557332" cy="3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81EC4CC7-C4BD-4CEF-AA6C-E79136E8A749}"/>
              </a:ext>
            </a:extLst>
          </p:cNvPr>
          <p:cNvSpPr/>
          <p:nvPr/>
        </p:nvSpPr>
        <p:spPr>
          <a:xfrm>
            <a:off x="2844114" y="2583458"/>
            <a:ext cx="2286472" cy="18823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train.py</a:t>
            </a:r>
            <a:endParaRPr lang="de-DE" dirty="0"/>
          </a:p>
        </p:txBody>
      </p:sp>
      <p:pic>
        <p:nvPicPr>
          <p:cNvPr id="1036" name="Picture 12" descr="GitHub - Farama-Foundation/Gymnasium: An API standard for single-agent  reinforcement learning environments, with popular reference environments  and related utilities (formerly Gym)">
            <a:extLst>
              <a:ext uri="{FF2B5EF4-FFF2-40B4-BE49-F238E27FC236}">
                <a16:creationId xmlns:a16="http://schemas.microsoft.com/office/drawing/2014/main" id="{47005C4B-EECA-13A3-BCE1-1B869C67D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441" y="1114261"/>
            <a:ext cx="2346110" cy="62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BF636004-FCC5-93FE-0CA7-C6F4810419C3}"/>
              </a:ext>
            </a:extLst>
          </p:cNvPr>
          <p:cNvSpPr/>
          <p:nvPr/>
        </p:nvSpPr>
        <p:spPr>
          <a:xfrm>
            <a:off x="6660676" y="2811348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boilerplate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353E287-918E-E04A-BA23-9277C31C7ECB}"/>
              </a:ext>
            </a:extLst>
          </p:cNvPr>
          <p:cNvSpPr/>
          <p:nvPr/>
        </p:nvSpPr>
        <p:spPr>
          <a:xfrm>
            <a:off x="9786637" y="1211158"/>
            <a:ext cx="2103582" cy="315061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agent-based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model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2AF3D31-40B8-8042-E3E5-20F7ABD96CAF}"/>
              </a:ext>
            </a:extLst>
          </p:cNvPr>
          <p:cNvSpPr/>
          <p:nvPr/>
        </p:nvSpPr>
        <p:spPr>
          <a:xfrm>
            <a:off x="9875901" y="226169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worker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51104A3-78A9-CD6C-8D5E-94603048F323}"/>
              </a:ext>
            </a:extLst>
          </p:cNvPr>
          <p:cNvSpPr/>
          <p:nvPr/>
        </p:nvSpPr>
        <p:spPr>
          <a:xfrm>
            <a:off x="9875900" y="2924579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oracle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F7C7BB9-E005-9BD0-09AC-DD7A456B49A2}"/>
              </a:ext>
            </a:extLst>
          </p:cNvPr>
          <p:cNvSpPr/>
          <p:nvPr/>
        </p:nvSpPr>
        <p:spPr>
          <a:xfrm>
            <a:off x="9875900" y="3590611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platform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038" name="Picture 14" descr="Introductory Tutorial — Mesa .1 documentation">
            <a:extLst>
              <a:ext uri="{FF2B5EF4-FFF2-40B4-BE49-F238E27FC236}">
                <a16:creationId xmlns:a16="http://schemas.microsoft.com/office/drawing/2014/main" id="{5394E259-8689-33D5-14A4-3DD4ED565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6951" y="721860"/>
            <a:ext cx="382852" cy="382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AE8D2216-9A6C-321B-C557-4D04D0FCAE2B}"/>
              </a:ext>
            </a:extLst>
          </p:cNvPr>
          <p:cNvSpPr txBox="1"/>
          <p:nvPr/>
        </p:nvSpPr>
        <p:spPr>
          <a:xfrm>
            <a:off x="10617224" y="688660"/>
            <a:ext cx="1024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MESA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B950C78-4F62-3F96-431E-8F6DB2A75578}"/>
              </a:ext>
            </a:extLst>
          </p:cNvPr>
          <p:cNvSpPr/>
          <p:nvPr/>
        </p:nvSpPr>
        <p:spPr>
          <a:xfrm>
            <a:off x="7493691" y="4776017"/>
            <a:ext cx="2103583" cy="17649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torch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module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AC5C5F0-86BB-C8F2-3306-480FF685886F}"/>
              </a:ext>
            </a:extLst>
          </p:cNvPr>
          <p:cNvSpPr/>
          <p:nvPr/>
        </p:nvSpPr>
        <p:spPr>
          <a:xfrm>
            <a:off x="7582956" y="5194161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actor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D57C97F-D658-9B7D-162F-5779EE373263}"/>
              </a:ext>
            </a:extLst>
          </p:cNvPr>
          <p:cNvSpPr/>
          <p:nvPr/>
        </p:nvSpPr>
        <p:spPr>
          <a:xfrm>
            <a:off x="7582956" y="5845738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critic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42A5B6F-4B9D-3824-F587-4D0FCAE02433}"/>
              </a:ext>
            </a:extLst>
          </p:cNvPr>
          <p:cNvSpPr/>
          <p:nvPr/>
        </p:nvSpPr>
        <p:spPr>
          <a:xfrm>
            <a:off x="9884490" y="1595665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grid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E8194F98-2C97-23B8-73CC-01D88DF98360}"/>
              </a:ext>
            </a:extLst>
          </p:cNvPr>
          <p:cNvSpPr/>
          <p:nvPr/>
        </p:nvSpPr>
        <p:spPr>
          <a:xfrm>
            <a:off x="6660677" y="215660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abm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6FBC161-BEA9-8D6B-E700-D581B8A8CBC1}"/>
              </a:ext>
            </a:extLst>
          </p:cNvPr>
          <p:cNvSpPr/>
          <p:nvPr/>
        </p:nvSpPr>
        <p:spPr>
          <a:xfrm>
            <a:off x="3014959" y="2982513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environment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191E8ED-D20E-6B82-A310-1C266ABEAE86}"/>
              </a:ext>
            </a:extLst>
          </p:cNvPr>
          <p:cNvSpPr/>
          <p:nvPr/>
        </p:nvSpPr>
        <p:spPr>
          <a:xfrm>
            <a:off x="3014958" y="3666723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model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5" name="Freihandform 24">
            <a:extLst>
              <a:ext uri="{FF2B5EF4-FFF2-40B4-BE49-F238E27FC236}">
                <a16:creationId xmlns:a16="http://schemas.microsoft.com/office/drawing/2014/main" id="{9361CCE9-1E1E-F063-9D91-F7672C357CD1}"/>
              </a:ext>
            </a:extLst>
          </p:cNvPr>
          <p:cNvSpPr/>
          <p:nvPr/>
        </p:nvSpPr>
        <p:spPr>
          <a:xfrm>
            <a:off x="4946071" y="1801086"/>
            <a:ext cx="1634836" cy="1773382"/>
          </a:xfrm>
          <a:custGeom>
            <a:avLst/>
            <a:gdLst>
              <a:gd name="connsiteX0" fmla="*/ 13854 w 1634836"/>
              <a:gd name="connsiteY0" fmla="*/ 1177637 h 1773382"/>
              <a:gd name="connsiteX1" fmla="*/ 1634836 w 1634836"/>
              <a:gd name="connsiteY1" fmla="*/ 0 h 1773382"/>
              <a:gd name="connsiteX2" fmla="*/ 1634836 w 1634836"/>
              <a:gd name="connsiteY2" fmla="*/ 1676400 h 1773382"/>
              <a:gd name="connsiteX3" fmla="*/ 0 w 1634836"/>
              <a:gd name="connsiteY3" fmla="*/ 1773382 h 1773382"/>
              <a:gd name="connsiteX4" fmla="*/ 13854 w 1634836"/>
              <a:gd name="connsiteY4" fmla="*/ 1177637 h 1773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1773382">
                <a:moveTo>
                  <a:pt x="13854" y="1177637"/>
                </a:moveTo>
                <a:lnTo>
                  <a:pt x="1634836" y="0"/>
                </a:lnTo>
                <a:lnTo>
                  <a:pt x="1634836" y="1676400"/>
                </a:lnTo>
                <a:lnTo>
                  <a:pt x="0" y="1773382"/>
                </a:lnTo>
                <a:lnTo>
                  <a:pt x="13854" y="1177637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Freihandform 25">
            <a:extLst>
              <a:ext uri="{FF2B5EF4-FFF2-40B4-BE49-F238E27FC236}">
                <a16:creationId xmlns:a16="http://schemas.microsoft.com/office/drawing/2014/main" id="{4EFB1492-C6FE-AE20-9521-AA7CD1E77958}"/>
              </a:ext>
            </a:extLst>
          </p:cNvPr>
          <p:cNvSpPr/>
          <p:nvPr/>
        </p:nvSpPr>
        <p:spPr>
          <a:xfrm>
            <a:off x="4946071" y="3657595"/>
            <a:ext cx="2560266" cy="2881746"/>
          </a:xfrm>
          <a:custGeom>
            <a:avLst/>
            <a:gdLst>
              <a:gd name="connsiteX0" fmla="*/ 0 w 1634836"/>
              <a:gd name="connsiteY0" fmla="*/ 0 h 2881746"/>
              <a:gd name="connsiteX1" fmla="*/ 1620982 w 1634836"/>
              <a:gd name="connsiteY1" fmla="*/ 1094509 h 2881746"/>
              <a:gd name="connsiteX2" fmla="*/ 1634836 w 1634836"/>
              <a:gd name="connsiteY2" fmla="*/ 2881746 h 2881746"/>
              <a:gd name="connsiteX3" fmla="*/ 13854 w 1634836"/>
              <a:gd name="connsiteY3" fmla="*/ 595746 h 2881746"/>
              <a:gd name="connsiteX4" fmla="*/ 0 w 1634836"/>
              <a:gd name="connsiteY4" fmla="*/ 0 h 2881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2881746">
                <a:moveTo>
                  <a:pt x="0" y="0"/>
                </a:moveTo>
                <a:lnTo>
                  <a:pt x="1620982" y="1094509"/>
                </a:lnTo>
                <a:lnTo>
                  <a:pt x="1634836" y="2881746"/>
                </a:lnTo>
                <a:lnTo>
                  <a:pt x="13854" y="5957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32" name="Picture 8" descr="GitHub - pyg-team/pytorch_geometric: Graph Neural Network Library for  PyTorch">
            <a:extLst>
              <a:ext uri="{FF2B5EF4-FFF2-40B4-BE49-F238E27FC236}">
                <a16:creationId xmlns:a16="http://schemas.microsoft.com/office/drawing/2014/main" id="{37282052-6C84-F29A-8CFE-226C46AA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8669" y="3834691"/>
            <a:ext cx="1310626" cy="43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Freihandform 26">
            <a:extLst>
              <a:ext uri="{FF2B5EF4-FFF2-40B4-BE49-F238E27FC236}">
                <a16:creationId xmlns:a16="http://schemas.microsoft.com/office/drawing/2014/main" id="{98EE3940-43D1-93C8-04C1-FAEBD201192C}"/>
              </a:ext>
            </a:extLst>
          </p:cNvPr>
          <p:cNvSpPr/>
          <p:nvPr/>
        </p:nvSpPr>
        <p:spPr>
          <a:xfrm>
            <a:off x="8589816" y="1205341"/>
            <a:ext cx="1191491" cy="3172691"/>
          </a:xfrm>
          <a:custGeom>
            <a:avLst/>
            <a:gdLst>
              <a:gd name="connsiteX0" fmla="*/ 13855 w 1191491"/>
              <a:gd name="connsiteY0" fmla="*/ 942109 h 3172691"/>
              <a:gd name="connsiteX1" fmla="*/ 1191491 w 1191491"/>
              <a:gd name="connsiteY1" fmla="*/ 0 h 3172691"/>
              <a:gd name="connsiteX2" fmla="*/ 1191491 w 1191491"/>
              <a:gd name="connsiteY2" fmla="*/ 3172691 h 3172691"/>
              <a:gd name="connsiteX3" fmla="*/ 0 w 1191491"/>
              <a:gd name="connsiteY3" fmla="*/ 1551709 h 3172691"/>
              <a:gd name="connsiteX4" fmla="*/ 13855 w 1191491"/>
              <a:gd name="connsiteY4" fmla="*/ 942109 h 3172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1491" h="3172691">
                <a:moveTo>
                  <a:pt x="13855" y="942109"/>
                </a:moveTo>
                <a:lnTo>
                  <a:pt x="1191491" y="0"/>
                </a:lnTo>
                <a:lnTo>
                  <a:pt x="1191491" y="3172691"/>
                </a:lnTo>
                <a:lnTo>
                  <a:pt x="0" y="1551709"/>
                </a:lnTo>
                <a:lnTo>
                  <a:pt x="13855" y="942109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25B356F3-7225-5FBB-216C-8544B1859A4F}"/>
              </a:ext>
            </a:extLst>
          </p:cNvPr>
          <p:cNvSpPr txBox="1"/>
          <p:nvPr/>
        </p:nvSpPr>
        <p:spPr>
          <a:xfrm>
            <a:off x="368722" y="2499192"/>
            <a:ext cx="1251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ARTON</a:t>
            </a:r>
          </a:p>
        </p:txBody>
      </p:sp>
      <p:sp>
        <p:nvSpPr>
          <p:cNvPr id="29" name="Eine Ecke des Rechtecks schneiden 28">
            <a:extLst>
              <a:ext uri="{FF2B5EF4-FFF2-40B4-BE49-F238E27FC236}">
                <a16:creationId xmlns:a16="http://schemas.microsoft.com/office/drawing/2014/main" id="{1656AF12-BB58-6D98-A876-3D1EBD618750}"/>
              </a:ext>
            </a:extLst>
          </p:cNvPr>
          <p:cNvSpPr/>
          <p:nvPr/>
        </p:nvSpPr>
        <p:spPr>
          <a:xfrm>
            <a:off x="4165349" y="5832020"/>
            <a:ext cx="1875055" cy="895879"/>
          </a:xfrm>
          <a:prstGeom prst="snip1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u="sng" dirty="0" err="1">
                <a:solidFill>
                  <a:schemeClr val="tx1"/>
                </a:solidFill>
              </a:rPr>
              <a:t>tuner</a:t>
            </a:r>
            <a:endParaRPr lang="de-DE" b="1" u="sng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batch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size</a:t>
            </a:r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num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timesteps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1" name="Eine Ecke des Rechtecks schneiden 30">
            <a:extLst>
              <a:ext uri="{FF2B5EF4-FFF2-40B4-BE49-F238E27FC236}">
                <a16:creationId xmlns:a16="http://schemas.microsoft.com/office/drawing/2014/main" id="{8A40915A-61AC-3EE9-DB7F-1CD7B35D5D4F}"/>
              </a:ext>
            </a:extLst>
          </p:cNvPr>
          <p:cNvSpPr/>
          <p:nvPr/>
        </p:nvSpPr>
        <p:spPr>
          <a:xfrm>
            <a:off x="178755" y="5556340"/>
            <a:ext cx="1875055" cy="1197507"/>
          </a:xfrm>
          <a:prstGeom prst="snip1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rgbClr val="C446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u="sng" dirty="0" err="1">
                <a:solidFill>
                  <a:schemeClr val="tx1"/>
                </a:solidFill>
              </a:rPr>
              <a:t>model</a:t>
            </a:r>
            <a:endParaRPr lang="de-DE" b="1" u="sng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model</a:t>
            </a:r>
            <a:r>
              <a:rPr lang="de-DE" dirty="0">
                <a:solidFill>
                  <a:schemeClr val="tx1"/>
                </a:solidFill>
              </a:rPr>
              <a:t> type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hidden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layers</a:t>
            </a:r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layer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sizes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0" name="Eine Ecke des Rechtecks schneiden 29">
            <a:extLst>
              <a:ext uri="{FF2B5EF4-FFF2-40B4-BE49-F238E27FC236}">
                <a16:creationId xmlns:a16="http://schemas.microsoft.com/office/drawing/2014/main" id="{264E47A2-8CCE-D184-C01F-C8CFD3B7C7DC}"/>
              </a:ext>
            </a:extLst>
          </p:cNvPr>
          <p:cNvSpPr/>
          <p:nvPr/>
        </p:nvSpPr>
        <p:spPr>
          <a:xfrm>
            <a:off x="2172052" y="5556340"/>
            <a:ext cx="1875055" cy="1197507"/>
          </a:xfrm>
          <a:prstGeom prst="snip1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u="sng" dirty="0" err="1">
                <a:solidFill>
                  <a:schemeClr val="tx1"/>
                </a:solidFill>
              </a:rPr>
              <a:t>env</a:t>
            </a:r>
            <a:endParaRPr lang="de-DE" b="1" u="sng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num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agents</a:t>
            </a:r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grid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size</a:t>
            </a:r>
            <a:endParaRPr lang="de-DE" dirty="0">
              <a:solidFill>
                <a:schemeClr val="tx1"/>
              </a:solidFill>
            </a:endParaRPr>
          </a:p>
          <a:p>
            <a:pPr algn="ctr"/>
            <a:r>
              <a:rPr lang="de-DE" dirty="0">
                <a:solidFill>
                  <a:schemeClr val="tx1"/>
                </a:solidFill>
              </a:rPr>
              <a:t>- </a:t>
            </a:r>
            <a:r>
              <a:rPr lang="de-DE" dirty="0" err="1">
                <a:solidFill>
                  <a:schemeClr val="tx1"/>
                </a:solidFill>
              </a:rPr>
              <a:t>visibility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range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5252F95C-97AB-7CDB-63F2-D12BBA1BAE9B}"/>
              </a:ext>
            </a:extLst>
          </p:cNvPr>
          <p:cNvCxnSpPr>
            <a:cxnSpLocks/>
          </p:cNvCxnSpPr>
          <p:nvPr/>
        </p:nvCxnSpPr>
        <p:spPr>
          <a:xfrm flipH="1" flipV="1">
            <a:off x="1627786" y="3515923"/>
            <a:ext cx="1019906" cy="11542"/>
          </a:xfrm>
          <a:prstGeom prst="straightConnector1">
            <a:avLst/>
          </a:prstGeom>
          <a:ln w="984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winkelte Verbindung 35">
            <a:extLst>
              <a:ext uri="{FF2B5EF4-FFF2-40B4-BE49-F238E27FC236}">
                <a16:creationId xmlns:a16="http://schemas.microsoft.com/office/drawing/2014/main" id="{16C96E08-71B1-723E-D19F-695FB18364DC}"/>
              </a:ext>
            </a:extLst>
          </p:cNvPr>
          <p:cNvCxnSpPr>
            <a:stCxn id="31" idx="3"/>
            <a:endCxn id="6" idx="2"/>
          </p:cNvCxnSpPr>
          <p:nvPr/>
        </p:nvCxnSpPr>
        <p:spPr>
          <a:xfrm rot="5400000" flipH="1" flipV="1">
            <a:off x="2006559" y="3575550"/>
            <a:ext cx="1090515" cy="2871067"/>
          </a:xfrm>
          <a:prstGeom prst="bentConnector3">
            <a:avLst>
              <a:gd name="adj1" fmla="val 28402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winkelte Verbindung 37">
            <a:extLst>
              <a:ext uri="{FF2B5EF4-FFF2-40B4-BE49-F238E27FC236}">
                <a16:creationId xmlns:a16="http://schemas.microsoft.com/office/drawing/2014/main" id="{8162C9B8-7984-5D96-6A1F-06535489FB93}"/>
              </a:ext>
            </a:extLst>
          </p:cNvPr>
          <p:cNvCxnSpPr>
            <a:stCxn id="30" idx="3"/>
            <a:endCxn id="6" idx="2"/>
          </p:cNvCxnSpPr>
          <p:nvPr/>
        </p:nvCxnSpPr>
        <p:spPr>
          <a:xfrm rot="5400000" flipH="1" flipV="1">
            <a:off x="3003208" y="4572198"/>
            <a:ext cx="1090515" cy="877770"/>
          </a:xfrm>
          <a:prstGeom prst="bentConnector3">
            <a:avLst>
              <a:gd name="adj1" fmla="val 28402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winkelte Verbindung 39">
            <a:extLst>
              <a:ext uri="{FF2B5EF4-FFF2-40B4-BE49-F238E27FC236}">
                <a16:creationId xmlns:a16="http://schemas.microsoft.com/office/drawing/2014/main" id="{DBA52937-ABBC-D766-1641-A1A74910AEBD}"/>
              </a:ext>
            </a:extLst>
          </p:cNvPr>
          <p:cNvCxnSpPr>
            <a:stCxn id="29" idx="3"/>
            <a:endCxn id="6" idx="2"/>
          </p:cNvCxnSpPr>
          <p:nvPr/>
        </p:nvCxnSpPr>
        <p:spPr>
          <a:xfrm rot="16200000" flipV="1">
            <a:off x="3862017" y="4591159"/>
            <a:ext cx="1366195" cy="1115527"/>
          </a:xfrm>
          <a:prstGeom prst="bentConnector3">
            <a:avLst>
              <a:gd name="adj1" fmla="val 42901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feld 43">
            <a:extLst>
              <a:ext uri="{FF2B5EF4-FFF2-40B4-BE49-F238E27FC236}">
                <a16:creationId xmlns:a16="http://schemas.microsoft.com/office/drawing/2014/main" id="{34E91CD8-5EF5-275B-4F11-3152D5DEA4CC}"/>
              </a:ext>
            </a:extLst>
          </p:cNvPr>
          <p:cNvSpPr txBox="1"/>
          <p:nvPr/>
        </p:nvSpPr>
        <p:spPr>
          <a:xfrm>
            <a:off x="1978167" y="305966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run</a:t>
            </a:r>
            <a:endParaRPr lang="de-DE" dirty="0"/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25D5AD21-B064-9866-DF51-384FB833DBE5}"/>
              </a:ext>
            </a:extLst>
          </p:cNvPr>
          <p:cNvSpPr txBox="1"/>
          <p:nvPr/>
        </p:nvSpPr>
        <p:spPr>
          <a:xfrm>
            <a:off x="2962436" y="4547830"/>
            <a:ext cx="9957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configs</a:t>
            </a:r>
            <a:r>
              <a:rPr lang="de-DE" dirty="0"/>
              <a:t>/</a:t>
            </a:r>
          </a:p>
          <a:p>
            <a:r>
              <a:rPr lang="de-DE" dirty="0" err="1"/>
              <a:t>tunables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2353E63-6D6D-0CD1-410E-406D7611E379}"/>
              </a:ext>
            </a:extLst>
          </p:cNvPr>
          <p:cNvSpPr txBox="1"/>
          <p:nvPr/>
        </p:nvSpPr>
        <p:spPr>
          <a:xfrm>
            <a:off x="8658026" y="1941771"/>
            <a:ext cx="1198085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1400" dirty="0" err="1">
                <a:solidFill>
                  <a:srgbClr val="C446FF"/>
                </a:solidFill>
              </a:rPr>
              <a:t>get</a:t>
            </a:r>
            <a:r>
              <a:rPr lang="de-DE" sz="1400" dirty="0">
                <a:solidFill>
                  <a:srgbClr val="C446FF"/>
                </a:solidFill>
              </a:rPr>
              <a:t> </a:t>
            </a:r>
            <a:r>
              <a:rPr lang="de-DE" sz="1400" dirty="0" err="1">
                <a:solidFill>
                  <a:srgbClr val="C446FF"/>
                </a:solidFill>
              </a:rPr>
              <a:t>graph</a:t>
            </a:r>
            <a:r>
              <a:rPr lang="de-DE" sz="1400" dirty="0">
                <a:solidFill>
                  <a:srgbClr val="C446FF"/>
                </a:solidFill>
              </a:rPr>
              <a:t> </a:t>
            </a:r>
            <a:r>
              <a:rPr lang="de-DE" sz="1400" dirty="0" err="1">
                <a:solidFill>
                  <a:srgbClr val="C446FF"/>
                </a:solidFill>
              </a:rPr>
              <a:t>info</a:t>
            </a:r>
            <a:endParaRPr lang="de-DE" sz="1400" dirty="0">
              <a:solidFill>
                <a:srgbClr val="C446FF"/>
              </a:solidFill>
            </a:endParaRPr>
          </a:p>
          <a:p>
            <a:r>
              <a:rPr lang="de-DE" sz="1400" dirty="0">
                <a:solidFill>
                  <a:srgbClr val="C446FF"/>
                </a:solidFill>
              </a:rPr>
              <a:t>- </a:t>
            </a:r>
            <a:r>
              <a:rPr lang="de-DE" sz="1400" dirty="0" err="1">
                <a:solidFill>
                  <a:srgbClr val="C446FF"/>
                </a:solidFill>
              </a:rPr>
              <a:t>node</a:t>
            </a:r>
            <a:r>
              <a:rPr lang="de-DE" sz="1400" dirty="0">
                <a:solidFill>
                  <a:srgbClr val="C446FF"/>
                </a:solidFill>
              </a:rPr>
              <a:t> </a:t>
            </a:r>
            <a:r>
              <a:rPr lang="de-DE" sz="1400" dirty="0" err="1">
                <a:solidFill>
                  <a:srgbClr val="C446FF"/>
                </a:solidFill>
              </a:rPr>
              <a:t>values</a:t>
            </a:r>
            <a:endParaRPr lang="de-DE" sz="1400" dirty="0">
              <a:solidFill>
                <a:srgbClr val="C446FF"/>
              </a:solidFill>
            </a:endParaRPr>
          </a:p>
          <a:p>
            <a:r>
              <a:rPr lang="de-DE" sz="1400" dirty="0">
                <a:solidFill>
                  <a:srgbClr val="C446FF"/>
                </a:solidFill>
              </a:rPr>
              <a:t>- </a:t>
            </a:r>
            <a:r>
              <a:rPr lang="de-DE" sz="1400" dirty="0" err="1">
                <a:solidFill>
                  <a:srgbClr val="C446FF"/>
                </a:solidFill>
              </a:rPr>
              <a:t>edges</a:t>
            </a:r>
            <a:endParaRPr lang="de-DE" sz="1400" dirty="0">
              <a:solidFill>
                <a:srgbClr val="C446FF"/>
              </a:solidFill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580527D0-18B5-C1C5-3280-F59F52407B9E}"/>
              </a:ext>
            </a:extLst>
          </p:cNvPr>
          <p:cNvCxnSpPr>
            <a:cxnSpLocks/>
          </p:cNvCxnSpPr>
          <p:nvPr/>
        </p:nvCxnSpPr>
        <p:spPr>
          <a:xfrm flipH="1">
            <a:off x="8229600" y="2641288"/>
            <a:ext cx="1367674" cy="0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B866B5DF-3A2F-FCCF-E56E-5FED3F05AF18}"/>
              </a:ext>
            </a:extLst>
          </p:cNvPr>
          <p:cNvCxnSpPr>
            <a:cxnSpLocks/>
          </p:cNvCxnSpPr>
          <p:nvPr/>
        </p:nvCxnSpPr>
        <p:spPr>
          <a:xfrm>
            <a:off x="6385560" y="1433648"/>
            <a:ext cx="0" cy="2628605"/>
          </a:xfrm>
          <a:prstGeom prst="line">
            <a:avLst/>
          </a:prstGeom>
          <a:ln w="38100">
            <a:solidFill>
              <a:srgbClr val="C446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feld 33">
            <a:extLst>
              <a:ext uri="{FF2B5EF4-FFF2-40B4-BE49-F238E27FC236}">
                <a16:creationId xmlns:a16="http://schemas.microsoft.com/office/drawing/2014/main" id="{F4BF5DD2-88F7-AAE3-4EC6-DB909BEC1504}"/>
              </a:ext>
            </a:extLst>
          </p:cNvPr>
          <p:cNvSpPr txBox="1"/>
          <p:nvPr/>
        </p:nvSpPr>
        <p:spPr>
          <a:xfrm>
            <a:off x="5688629" y="868865"/>
            <a:ext cx="128968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solidFill>
                  <a:srgbClr val="C446FF"/>
                </a:solidFill>
              </a:rPr>
              <a:t>single</a:t>
            </a:r>
            <a:r>
              <a:rPr lang="de-DE" sz="1400" dirty="0">
                <a:solidFill>
                  <a:srgbClr val="C446FF"/>
                </a:solidFill>
              </a:rPr>
              <a:t> </a:t>
            </a:r>
            <a:r>
              <a:rPr lang="de-DE" sz="1400" dirty="0" err="1">
                <a:solidFill>
                  <a:srgbClr val="C446FF"/>
                </a:solidFill>
              </a:rPr>
              <a:t>agent</a:t>
            </a:r>
            <a:r>
              <a:rPr lang="de-DE" sz="1400" dirty="0">
                <a:solidFill>
                  <a:srgbClr val="C446FF"/>
                </a:solidFill>
              </a:rPr>
              <a:t> RL </a:t>
            </a:r>
            <a:r>
              <a:rPr lang="de-DE" sz="1400" dirty="0" err="1">
                <a:solidFill>
                  <a:srgbClr val="C446FF"/>
                </a:solidFill>
              </a:rPr>
              <a:t>abstraction</a:t>
            </a:r>
            <a:endParaRPr lang="de-DE" sz="1400" dirty="0">
              <a:solidFill>
                <a:srgbClr val="C44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954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4" grpId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DC14B2-B67F-F7A6-CF58-6AF2BB96D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AF0DC1-EB32-52D8-548C-C2EEBE420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Decouple</a:t>
            </a:r>
            <a:r>
              <a:rPr lang="de-DE" dirty="0"/>
              <a:t> Tasks</a:t>
            </a:r>
          </a:p>
          <a:p>
            <a:pPr lvl="1"/>
            <a:r>
              <a:rPr lang="de-DE" dirty="0"/>
              <a:t>Movement</a:t>
            </a:r>
          </a:p>
          <a:p>
            <a:pPr lvl="1"/>
            <a:r>
              <a:rPr lang="de-DE" dirty="0"/>
              <a:t>Communication</a:t>
            </a:r>
          </a:p>
          <a:p>
            <a:r>
              <a:rPr lang="de-DE" dirty="0"/>
              <a:t>Find </a:t>
            </a:r>
            <a:r>
              <a:rPr lang="de-DE" dirty="0" err="1"/>
              <a:t>Node</a:t>
            </a:r>
            <a:r>
              <a:rPr lang="de-DE" dirty="0"/>
              <a:t>/ Edge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solves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task</a:t>
            </a:r>
            <a:endParaRPr lang="de-DE" dirty="0"/>
          </a:p>
          <a:p>
            <a:r>
              <a:rPr lang="de-DE" dirty="0"/>
              <a:t>Benchmark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tasks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3215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2CE293-059E-2777-0780-A1DE57C87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Discussion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4D4DED-359B-4F4D-3A79-1EE02CD716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22699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47082A24-1A24-A374-7DA5-27D669F9E452}"/>
              </a:ext>
            </a:extLst>
          </p:cNvPr>
          <p:cNvSpPr/>
          <p:nvPr/>
        </p:nvSpPr>
        <p:spPr>
          <a:xfrm>
            <a:off x="5041566" y="1780519"/>
            <a:ext cx="2103583" cy="168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environment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B39D395C-9E54-4486-9A50-BD1D1828E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598" y="4335860"/>
            <a:ext cx="1557332" cy="3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tHub - Farama-Foundation/Gymnasium: An API standard for single-agent  reinforcement learning environments, with popular reference environments  and related utilities (formerly Gym)">
            <a:extLst>
              <a:ext uri="{FF2B5EF4-FFF2-40B4-BE49-F238E27FC236}">
                <a16:creationId xmlns:a16="http://schemas.microsoft.com/office/drawing/2014/main" id="{47005C4B-EECA-13A3-BCE1-1B869C67D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302" y="1104712"/>
            <a:ext cx="2346110" cy="62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BF636004-FCC5-93FE-0CA7-C6F4810419C3}"/>
              </a:ext>
            </a:extLst>
          </p:cNvPr>
          <p:cNvSpPr/>
          <p:nvPr/>
        </p:nvSpPr>
        <p:spPr>
          <a:xfrm>
            <a:off x="5123537" y="2801799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boilerplate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353E287-918E-E04A-BA23-9277C31C7ECB}"/>
              </a:ext>
            </a:extLst>
          </p:cNvPr>
          <p:cNvSpPr/>
          <p:nvPr/>
        </p:nvSpPr>
        <p:spPr>
          <a:xfrm>
            <a:off x="9786637" y="1211158"/>
            <a:ext cx="2103582" cy="315061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agent-based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model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2AF3D31-40B8-8042-E3E5-20F7ABD96CAF}"/>
              </a:ext>
            </a:extLst>
          </p:cNvPr>
          <p:cNvSpPr/>
          <p:nvPr/>
        </p:nvSpPr>
        <p:spPr>
          <a:xfrm>
            <a:off x="9875901" y="226169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worker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51104A3-78A9-CD6C-8D5E-94603048F323}"/>
              </a:ext>
            </a:extLst>
          </p:cNvPr>
          <p:cNvSpPr/>
          <p:nvPr/>
        </p:nvSpPr>
        <p:spPr>
          <a:xfrm>
            <a:off x="9875900" y="2924579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oracle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F7C7BB9-E005-9BD0-09AC-DD7A456B49A2}"/>
              </a:ext>
            </a:extLst>
          </p:cNvPr>
          <p:cNvSpPr/>
          <p:nvPr/>
        </p:nvSpPr>
        <p:spPr>
          <a:xfrm>
            <a:off x="9875900" y="3590611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platform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038" name="Picture 14" descr="Introductory Tutorial — Mesa .1 documentation">
            <a:extLst>
              <a:ext uri="{FF2B5EF4-FFF2-40B4-BE49-F238E27FC236}">
                <a16:creationId xmlns:a16="http://schemas.microsoft.com/office/drawing/2014/main" id="{5394E259-8689-33D5-14A4-3DD4ED565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6951" y="721860"/>
            <a:ext cx="382852" cy="382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AE8D2216-9A6C-321B-C557-4D04D0FCAE2B}"/>
              </a:ext>
            </a:extLst>
          </p:cNvPr>
          <p:cNvSpPr txBox="1"/>
          <p:nvPr/>
        </p:nvSpPr>
        <p:spPr>
          <a:xfrm>
            <a:off x="10617224" y="688660"/>
            <a:ext cx="1024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MESA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B950C78-4F62-3F96-431E-8F6DB2A75578}"/>
              </a:ext>
            </a:extLst>
          </p:cNvPr>
          <p:cNvSpPr/>
          <p:nvPr/>
        </p:nvSpPr>
        <p:spPr>
          <a:xfrm>
            <a:off x="5956552" y="4766468"/>
            <a:ext cx="2103583" cy="17649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torch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module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AC5C5F0-86BB-C8F2-3306-480FF685886F}"/>
              </a:ext>
            </a:extLst>
          </p:cNvPr>
          <p:cNvSpPr/>
          <p:nvPr/>
        </p:nvSpPr>
        <p:spPr>
          <a:xfrm>
            <a:off x="6045817" y="5184612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actor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D57C97F-D658-9B7D-162F-5779EE373263}"/>
              </a:ext>
            </a:extLst>
          </p:cNvPr>
          <p:cNvSpPr/>
          <p:nvPr/>
        </p:nvSpPr>
        <p:spPr>
          <a:xfrm>
            <a:off x="6045817" y="5836189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critic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42A5B6F-4B9D-3824-F587-4D0FCAE02433}"/>
              </a:ext>
            </a:extLst>
          </p:cNvPr>
          <p:cNvSpPr/>
          <p:nvPr/>
        </p:nvSpPr>
        <p:spPr>
          <a:xfrm>
            <a:off x="9884490" y="1595665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grid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5" name="Freihandform 24">
            <a:extLst>
              <a:ext uri="{FF2B5EF4-FFF2-40B4-BE49-F238E27FC236}">
                <a16:creationId xmlns:a16="http://schemas.microsoft.com/office/drawing/2014/main" id="{9361CCE9-1E1E-F063-9D91-F7672C357CD1}"/>
              </a:ext>
            </a:extLst>
          </p:cNvPr>
          <p:cNvSpPr/>
          <p:nvPr/>
        </p:nvSpPr>
        <p:spPr>
          <a:xfrm>
            <a:off x="2811780" y="1802665"/>
            <a:ext cx="2224456" cy="1773382"/>
          </a:xfrm>
          <a:custGeom>
            <a:avLst/>
            <a:gdLst>
              <a:gd name="connsiteX0" fmla="*/ 13854 w 1634836"/>
              <a:gd name="connsiteY0" fmla="*/ 1177637 h 1773382"/>
              <a:gd name="connsiteX1" fmla="*/ 1634836 w 1634836"/>
              <a:gd name="connsiteY1" fmla="*/ 0 h 1773382"/>
              <a:gd name="connsiteX2" fmla="*/ 1634836 w 1634836"/>
              <a:gd name="connsiteY2" fmla="*/ 1676400 h 1773382"/>
              <a:gd name="connsiteX3" fmla="*/ 0 w 1634836"/>
              <a:gd name="connsiteY3" fmla="*/ 1773382 h 1773382"/>
              <a:gd name="connsiteX4" fmla="*/ 13854 w 1634836"/>
              <a:gd name="connsiteY4" fmla="*/ 1177637 h 1773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1773382">
                <a:moveTo>
                  <a:pt x="13854" y="1177637"/>
                </a:moveTo>
                <a:lnTo>
                  <a:pt x="1634836" y="0"/>
                </a:lnTo>
                <a:lnTo>
                  <a:pt x="1634836" y="1676400"/>
                </a:lnTo>
                <a:lnTo>
                  <a:pt x="0" y="1773382"/>
                </a:lnTo>
                <a:lnTo>
                  <a:pt x="13854" y="1177637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Freihandform 25">
            <a:extLst>
              <a:ext uri="{FF2B5EF4-FFF2-40B4-BE49-F238E27FC236}">
                <a16:creationId xmlns:a16="http://schemas.microsoft.com/office/drawing/2014/main" id="{4EFB1492-C6FE-AE20-9521-AA7CD1E77958}"/>
              </a:ext>
            </a:extLst>
          </p:cNvPr>
          <p:cNvSpPr/>
          <p:nvPr/>
        </p:nvSpPr>
        <p:spPr>
          <a:xfrm>
            <a:off x="2811780" y="3659174"/>
            <a:ext cx="3159355" cy="2881746"/>
          </a:xfrm>
          <a:custGeom>
            <a:avLst/>
            <a:gdLst>
              <a:gd name="connsiteX0" fmla="*/ 0 w 1634836"/>
              <a:gd name="connsiteY0" fmla="*/ 0 h 2881746"/>
              <a:gd name="connsiteX1" fmla="*/ 1620982 w 1634836"/>
              <a:gd name="connsiteY1" fmla="*/ 1094509 h 2881746"/>
              <a:gd name="connsiteX2" fmla="*/ 1634836 w 1634836"/>
              <a:gd name="connsiteY2" fmla="*/ 2881746 h 2881746"/>
              <a:gd name="connsiteX3" fmla="*/ 13854 w 1634836"/>
              <a:gd name="connsiteY3" fmla="*/ 595746 h 2881746"/>
              <a:gd name="connsiteX4" fmla="*/ 0 w 1634836"/>
              <a:gd name="connsiteY4" fmla="*/ 0 h 2881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2881746">
                <a:moveTo>
                  <a:pt x="0" y="0"/>
                </a:moveTo>
                <a:lnTo>
                  <a:pt x="1620982" y="1094509"/>
                </a:lnTo>
                <a:lnTo>
                  <a:pt x="1634836" y="2881746"/>
                </a:lnTo>
                <a:lnTo>
                  <a:pt x="13854" y="5957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32" name="Picture 8" descr="GitHub - pyg-team/pytorch_geometric: Graph Neural Network Library for  PyTorch">
            <a:extLst>
              <a:ext uri="{FF2B5EF4-FFF2-40B4-BE49-F238E27FC236}">
                <a16:creationId xmlns:a16="http://schemas.microsoft.com/office/drawing/2014/main" id="{37282052-6C84-F29A-8CFE-226C46AA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530" y="3825142"/>
            <a:ext cx="1310626" cy="43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Freihandform 26">
            <a:extLst>
              <a:ext uri="{FF2B5EF4-FFF2-40B4-BE49-F238E27FC236}">
                <a16:creationId xmlns:a16="http://schemas.microsoft.com/office/drawing/2014/main" id="{98EE3940-43D1-93C8-04C1-FAEBD201192C}"/>
              </a:ext>
            </a:extLst>
          </p:cNvPr>
          <p:cNvSpPr/>
          <p:nvPr/>
        </p:nvSpPr>
        <p:spPr>
          <a:xfrm>
            <a:off x="7063174" y="1205341"/>
            <a:ext cx="2718133" cy="3172691"/>
          </a:xfrm>
          <a:custGeom>
            <a:avLst/>
            <a:gdLst>
              <a:gd name="connsiteX0" fmla="*/ 13855 w 1191491"/>
              <a:gd name="connsiteY0" fmla="*/ 942109 h 3172691"/>
              <a:gd name="connsiteX1" fmla="*/ 1191491 w 1191491"/>
              <a:gd name="connsiteY1" fmla="*/ 0 h 3172691"/>
              <a:gd name="connsiteX2" fmla="*/ 1191491 w 1191491"/>
              <a:gd name="connsiteY2" fmla="*/ 3172691 h 3172691"/>
              <a:gd name="connsiteX3" fmla="*/ 0 w 1191491"/>
              <a:gd name="connsiteY3" fmla="*/ 1551709 h 3172691"/>
              <a:gd name="connsiteX4" fmla="*/ 13855 w 1191491"/>
              <a:gd name="connsiteY4" fmla="*/ 942109 h 3172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1491" h="3172691">
                <a:moveTo>
                  <a:pt x="13855" y="942109"/>
                </a:moveTo>
                <a:lnTo>
                  <a:pt x="1191491" y="0"/>
                </a:lnTo>
                <a:lnTo>
                  <a:pt x="1191491" y="3172691"/>
                </a:lnTo>
                <a:lnTo>
                  <a:pt x="0" y="1551709"/>
                </a:lnTo>
                <a:lnTo>
                  <a:pt x="13855" y="942109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0DFA379-15BB-AB79-53B2-75A3C3EE709E}"/>
              </a:ext>
            </a:extLst>
          </p:cNvPr>
          <p:cNvSpPr txBox="1"/>
          <p:nvPr/>
        </p:nvSpPr>
        <p:spPr>
          <a:xfrm>
            <a:off x="175622" y="2444304"/>
            <a:ext cx="245708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rgbClr val="C446FF"/>
                </a:solidFill>
              </a:rPr>
              <a:t>get</a:t>
            </a:r>
            <a:r>
              <a:rPr lang="de-DE" sz="2800" dirty="0">
                <a:solidFill>
                  <a:srgbClr val="C446FF"/>
                </a:solidFill>
              </a:rPr>
              <a:t> </a:t>
            </a:r>
            <a:r>
              <a:rPr lang="de-DE" sz="2800" dirty="0" err="1">
                <a:solidFill>
                  <a:srgbClr val="C446FF"/>
                </a:solidFill>
              </a:rPr>
              <a:t>observation</a:t>
            </a:r>
            <a:endParaRPr lang="de-DE" sz="2800" dirty="0">
              <a:solidFill>
                <a:srgbClr val="C446FF"/>
              </a:solidFill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AA40395B-754B-9E65-1192-6E8A1764CDF2}"/>
              </a:ext>
            </a:extLst>
          </p:cNvPr>
          <p:cNvCxnSpPr>
            <a:cxnSpLocks/>
          </p:cNvCxnSpPr>
          <p:nvPr/>
        </p:nvCxnSpPr>
        <p:spPr>
          <a:xfrm>
            <a:off x="457438" y="3088392"/>
            <a:ext cx="2175267" cy="0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F8E0E892-B53F-32CA-3070-529707AD7BC8}"/>
              </a:ext>
            </a:extLst>
          </p:cNvPr>
          <p:cNvCxnSpPr>
            <a:cxnSpLocks/>
          </p:cNvCxnSpPr>
          <p:nvPr/>
        </p:nvCxnSpPr>
        <p:spPr>
          <a:xfrm>
            <a:off x="9705001" y="784660"/>
            <a:ext cx="445040" cy="0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E8194F98-2C97-23B8-73CC-01D88DF98360}"/>
              </a:ext>
            </a:extLst>
          </p:cNvPr>
          <p:cNvSpPr/>
          <p:nvPr/>
        </p:nvSpPr>
        <p:spPr>
          <a:xfrm>
            <a:off x="5123538" y="2147058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abm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043" name="Gerade Verbindung mit Pfeil 1042">
            <a:extLst>
              <a:ext uri="{FF2B5EF4-FFF2-40B4-BE49-F238E27FC236}">
                <a16:creationId xmlns:a16="http://schemas.microsoft.com/office/drawing/2014/main" id="{BA94F16D-7781-E24B-7737-EF621A39698F}"/>
              </a:ext>
            </a:extLst>
          </p:cNvPr>
          <p:cNvCxnSpPr>
            <a:cxnSpLocks/>
          </p:cNvCxnSpPr>
          <p:nvPr/>
        </p:nvCxnSpPr>
        <p:spPr>
          <a:xfrm flipV="1">
            <a:off x="2939104" y="2346032"/>
            <a:ext cx="1988488" cy="719763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323AE374-20A0-8C1E-35DE-F3FD1D09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Architecture</a:t>
            </a:r>
          </a:p>
        </p:txBody>
      </p:sp>
    </p:spTree>
    <p:extLst>
      <p:ext uri="{BB962C8B-B14F-4D97-AF65-F5344CB8AC3E}">
        <p14:creationId xmlns:p14="http://schemas.microsoft.com/office/powerpoint/2010/main" val="1364184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47082A24-1A24-A374-7DA5-27D669F9E452}"/>
              </a:ext>
            </a:extLst>
          </p:cNvPr>
          <p:cNvSpPr/>
          <p:nvPr/>
        </p:nvSpPr>
        <p:spPr>
          <a:xfrm>
            <a:off x="5041566" y="1780519"/>
            <a:ext cx="2103583" cy="168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environment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B39D395C-9E54-4486-9A50-BD1D1828E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598" y="4335860"/>
            <a:ext cx="1557332" cy="3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tHub - Farama-Foundation/Gymnasium: An API standard for single-agent  reinforcement learning environments, with popular reference environments  and related utilities (formerly Gym)">
            <a:extLst>
              <a:ext uri="{FF2B5EF4-FFF2-40B4-BE49-F238E27FC236}">
                <a16:creationId xmlns:a16="http://schemas.microsoft.com/office/drawing/2014/main" id="{47005C4B-EECA-13A3-BCE1-1B869C67D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302" y="1104712"/>
            <a:ext cx="2346110" cy="62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BF636004-FCC5-93FE-0CA7-C6F4810419C3}"/>
              </a:ext>
            </a:extLst>
          </p:cNvPr>
          <p:cNvSpPr/>
          <p:nvPr/>
        </p:nvSpPr>
        <p:spPr>
          <a:xfrm>
            <a:off x="5123537" y="2801799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boilerplate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353E287-918E-E04A-BA23-9277C31C7ECB}"/>
              </a:ext>
            </a:extLst>
          </p:cNvPr>
          <p:cNvSpPr/>
          <p:nvPr/>
        </p:nvSpPr>
        <p:spPr>
          <a:xfrm>
            <a:off x="9786637" y="1211158"/>
            <a:ext cx="2103582" cy="315061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agent-based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model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2AF3D31-40B8-8042-E3E5-20F7ABD96CAF}"/>
              </a:ext>
            </a:extLst>
          </p:cNvPr>
          <p:cNvSpPr/>
          <p:nvPr/>
        </p:nvSpPr>
        <p:spPr>
          <a:xfrm>
            <a:off x="9875901" y="226169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worker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51104A3-78A9-CD6C-8D5E-94603048F323}"/>
              </a:ext>
            </a:extLst>
          </p:cNvPr>
          <p:cNvSpPr/>
          <p:nvPr/>
        </p:nvSpPr>
        <p:spPr>
          <a:xfrm>
            <a:off x="9875900" y="2924579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oracle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F7C7BB9-E005-9BD0-09AC-DD7A456B49A2}"/>
              </a:ext>
            </a:extLst>
          </p:cNvPr>
          <p:cNvSpPr/>
          <p:nvPr/>
        </p:nvSpPr>
        <p:spPr>
          <a:xfrm>
            <a:off x="9875900" y="3590611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platform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038" name="Picture 14" descr="Introductory Tutorial — Mesa .1 documentation">
            <a:extLst>
              <a:ext uri="{FF2B5EF4-FFF2-40B4-BE49-F238E27FC236}">
                <a16:creationId xmlns:a16="http://schemas.microsoft.com/office/drawing/2014/main" id="{5394E259-8689-33D5-14A4-3DD4ED565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6951" y="721860"/>
            <a:ext cx="382852" cy="382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AE8D2216-9A6C-321B-C557-4D04D0FCAE2B}"/>
              </a:ext>
            </a:extLst>
          </p:cNvPr>
          <p:cNvSpPr txBox="1"/>
          <p:nvPr/>
        </p:nvSpPr>
        <p:spPr>
          <a:xfrm>
            <a:off x="10617224" y="688660"/>
            <a:ext cx="1024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MESA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B950C78-4F62-3F96-431E-8F6DB2A75578}"/>
              </a:ext>
            </a:extLst>
          </p:cNvPr>
          <p:cNvSpPr/>
          <p:nvPr/>
        </p:nvSpPr>
        <p:spPr>
          <a:xfrm>
            <a:off x="5956552" y="4766468"/>
            <a:ext cx="2103583" cy="17649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torch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module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AC5C5F0-86BB-C8F2-3306-480FF685886F}"/>
              </a:ext>
            </a:extLst>
          </p:cNvPr>
          <p:cNvSpPr/>
          <p:nvPr/>
        </p:nvSpPr>
        <p:spPr>
          <a:xfrm>
            <a:off x="6045817" y="5184612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actor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D57C97F-D658-9B7D-162F-5779EE373263}"/>
              </a:ext>
            </a:extLst>
          </p:cNvPr>
          <p:cNvSpPr/>
          <p:nvPr/>
        </p:nvSpPr>
        <p:spPr>
          <a:xfrm>
            <a:off x="6045817" y="5836189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critic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42A5B6F-4B9D-3824-F587-4D0FCAE02433}"/>
              </a:ext>
            </a:extLst>
          </p:cNvPr>
          <p:cNvSpPr/>
          <p:nvPr/>
        </p:nvSpPr>
        <p:spPr>
          <a:xfrm>
            <a:off x="9884490" y="1595665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grid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5" name="Freihandform 24">
            <a:extLst>
              <a:ext uri="{FF2B5EF4-FFF2-40B4-BE49-F238E27FC236}">
                <a16:creationId xmlns:a16="http://schemas.microsoft.com/office/drawing/2014/main" id="{9361CCE9-1E1E-F063-9D91-F7672C357CD1}"/>
              </a:ext>
            </a:extLst>
          </p:cNvPr>
          <p:cNvSpPr/>
          <p:nvPr/>
        </p:nvSpPr>
        <p:spPr>
          <a:xfrm>
            <a:off x="2811780" y="1802665"/>
            <a:ext cx="2224456" cy="1773382"/>
          </a:xfrm>
          <a:custGeom>
            <a:avLst/>
            <a:gdLst>
              <a:gd name="connsiteX0" fmla="*/ 13854 w 1634836"/>
              <a:gd name="connsiteY0" fmla="*/ 1177637 h 1773382"/>
              <a:gd name="connsiteX1" fmla="*/ 1634836 w 1634836"/>
              <a:gd name="connsiteY1" fmla="*/ 0 h 1773382"/>
              <a:gd name="connsiteX2" fmla="*/ 1634836 w 1634836"/>
              <a:gd name="connsiteY2" fmla="*/ 1676400 h 1773382"/>
              <a:gd name="connsiteX3" fmla="*/ 0 w 1634836"/>
              <a:gd name="connsiteY3" fmla="*/ 1773382 h 1773382"/>
              <a:gd name="connsiteX4" fmla="*/ 13854 w 1634836"/>
              <a:gd name="connsiteY4" fmla="*/ 1177637 h 1773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1773382">
                <a:moveTo>
                  <a:pt x="13854" y="1177637"/>
                </a:moveTo>
                <a:lnTo>
                  <a:pt x="1634836" y="0"/>
                </a:lnTo>
                <a:lnTo>
                  <a:pt x="1634836" y="1676400"/>
                </a:lnTo>
                <a:lnTo>
                  <a:pt x="0" y="1773382"/>
                </a:lnTo>
                <a:lnTo>
                  <a:pt x="13854" y="1177637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Freihandform 25">
            <a:extLst>
              <a:ext uri="{FF2B5EF4-FFF2-40B4-BE49-F238E27FC236}">
                <a16:creationId xmlns:a16="http://schemas.microsoft.com/office/drawing/2014/main" id="{4EFB1492-C6FE-AE20-9521-AA7CD1E77958}"/>
              </a:ext>
            </a:extLst>
          </p:cNvPr>
          <p:cNvSpPr/>
          <p:nvPr/>
        </p:nvSpPr>
        <p:spPr>
          <a:xfrm>
            <a:off x="2811780" y="3659174"/>
            <a:ext cx="3159355" cy="2881746"/>
          </a:xfrm>
          <a:custGeom>
            <a:avLst/>
            <a:gdLst>
              <a:gd name="connsiteX0" fmla="*/ 0 w 1634836"/>
              <a:gd name="connsiteY0" fmla="*/ 0 h 2881746"/>
              <a:gd name="connsiteX1" fmla="*/ 1620982 w 1634836"/>
              <a:gd name="connsiteY1" fmla="*/ 1094509 h 2881746"/>
              <a:gd name="connsiteX2" fmla="*/ 1634836 w 1634836"/>
              <a:gd name="connsiteY2" fmla="*/ 2881746 h 2881746"/>
              <a:gd name="connsiteX3" fmla="*/ 13854 w 1634836"/>
              <a:gd name="connsiteY3" fmla="*/ 595746 h 2881746"/>
              <a:gd name="connsiteX4" fmla="*/ 0 w 1634836"/>
              <a:gd name="connsiteY4" fmla="*/ 0 h 2881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2881746">
                <a:moveTo>
                  <a:pt x="0" y="0"/>
                </a:moveTo>
                <a:lnTo>
                  <a:pt x="1620982" y="1094509"/>
                </a:lnTo>
                <a:lnTo>
                  <a:pt x="1634836" y="2881746"/>
                </a:lnTo>
                <a:lnTo>
                  <a:pt x="13854" y="5957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32" name="Picture 8" descr="GitHub - pyg-team/pytorch_geometric: Graph Neural Network Library for  PyTorch">
            <a:extLst>
              <a:ext uri="{FF2B5EF4-FFF2-40B4-BE49-F238E27FC236}">
                <a16:creationId xmlns:a16="http://schemas.microsoft.com/office/drawing/2014/main" id="{37282052-6C84-F29A-8CFE-226C46AA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530" y="3825142"/>
            <a:ext cx="1310626" cy="43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Freihandform 26">
            <a:extLst>
              <a:ext uri="{FF2B5EF4-FFF2-40B4-BE49-F238E27FC236}">
                <a16:creationId xmlns:a16="http://schemas.microsoft.com/office/drawing/2014/main" id="{98EE3940-43D1-93C8-04C1-FAEBD201192C}"/>
              </a:ext>
            </a:extLst>
          </p:cNvPr>
          <p:cNvSpPr/>
          <p:nvPr/>
        </p:nvSpPr>
        <p:spPr>
          <a:xfrm>
            <a:off x="7063174" y="1205341"/>
            <a:ext cx="2718133" cy="3172691"/>
          </a:xfrm>
          <a:custGeom>
            <a:avLst/>
            <a:gdLst>
              <a:gd name="connsiteX0" fmla="*/ 13855 w 1191491"/>
              <a:gd name="connsiteY0" fmla="*/ 942109 h 3172691"/>
              <a:gd name="connsiteX1" fmla="*/ 1191491 w 1191491"/>
              <a:gd name="connsiteY1" fmla="*/ 0 h 3172691"/>
              <a:gd name="connsiteX2" fmla="*/ 1191491 w 1191491"/>
              <a:gd name="connsiteY2" fmla="*/ 3172691 h 3172691"/>
              <a:gd name="connsiteX3" fmla="*/ 0 w 1191491"/>
              <a:gd name="connsiteY3" fmla="*/ 1551709 h 3172691"/>
              <a:gd name="connsiteX4" fmla="*/ 13855 w 1191491"/>
              <a:gd name="connsiteY4" fmla="*/ 942109 h 3172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1491" h="3172691">
                <a:moveTo>
                  <a:pt x="13855" y="942109"/>
                </a:moveTo>
                <a:lnTo>
                  <a:pt x="1191491" y="0"/>
                </a:lnTo>
                <a:lnTo>
                  <a:pt x="1191491" y="3172691"/>
                </a:lnTo>
                <a:lnTo>
                  <a:pt x="0" y="1551709"/>
                </a:lnTo>
                <a:lnTo>
                  <a:pt x="13855" y="942109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0DFA379-15BB-AB79-53B2-75A3C3EE709E}"/>
              </a:ext>
            </a:extLst>
          </p:cNvPr>
          <p:cNvSpPr txBox="1"/>
          <p:nvPr/>
        </p:nvSpPr>
        <p:spPr>
          <a:xfrm>
            <a:off x="175622" y="2444304"/>
            <a:ext cx="245708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get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observation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AA40395B-754B-9E65-1192-6E8A1764CDF2}"/>
              </a:ext>
            </a:extLst>
          </p:cNvPr>
          <p:cNvCxnSpPr>
            <a:cxnSpLocks/>
          </p:cNvCxnSpPr>
          <p:nvPr/>
        </p:nvCxnSpPr>
        <p:spPr>
          <a:xfrm>
            <a:off x="457438" y="3088392"/>
            <a:ext cx="2175267" cy="0"/>
          </a:xfrm>
          <a:prstGeom prst="straightConnector1">
            <a:avLst/>
          </a:prstGeom>
          <a:ln w="47625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F8E0E892-B53F-32CA-3070-529707AD7BC8}"/>
              </a:ext>
            </a:extLst>
          </p:cNvPr>
          <p:cNvCxnSpPr>
            <a:cxnSpLocks/>
          </p:cNvCxnSpPr>
          <p:nvPr/>
        </p:nvCxnSpPr>
        <p:spPr>
          <a:xfrm>
            <a:off x="9705001" y="784660"/>
            <a:ext cx="445040" cy="0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E8194F98-2C97-23B8-73CC-01D88DF98360}"/>
              </a:ext>
            </a:extLst>
          </p:cNvPr>
          <p:cNvSpPr/>
          <p:nvPr/>
        </p:nvSpPr>
        <p:spPr>
          <a:xfrm>
            <a:off x="5123538" y="2147058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abm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043" name="Gerade Verbindung mit Pfeil 1042">
            <a:extLst>
              <a:ext uri="{FF2B5EF4-FFF2-40B4-BE49-F238E27FC236}">
                <a16:creationId xmlns:a16="http://schemas.microsoft.com/office/drawing/2014/main" id="{BA94F16D-7781-E24B-7737-EF621A39698F}"/>
              </a:ext>
            </a:extLst>
          </p:cNvPr>
          <p:cNvCxnSpPr>
            <a:cxnSpLocks/>
          </p:cNvCxnSpPr>
          <p:nvPr/>
        </p:nvCxnSpPr>
        <p:spPr>
          <a:xfrm flipV="1">
            <a:off x="2939104" y="2346032"/>
            <a:ext cx="1988488" cy="719763"/>
          </a:xfrm>
          <a:prstGeom prst="straightConnector1">
            <a:avLst/>
          </a:prstGeom>
          <a:ln w="47625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323AE374-20A0-8C1E-35DE-F3FD1D09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Architecture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9A013D3-BEFD-CB4E-40C0-99F14548644F}"/>
              </a:ext>
            </a:extLst>
          </p:cNvPr>
          <p:cNvSpPr txBox="1"/>
          <p:nvPr/>
        </p:nvSpPr>
        <p:spPr>
          <a:xfrm>
            <a:off x="7597023" y="1935905"/>
            <a:ext cx="2204963" cy="138499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rgbClr val="C446FF"/>
                </a:solidFill>
              </a:rPr>
              <a:t>get</a:t>
            </a:r>
            <a:r>
              <a:rPr lang="de-DE" sz="2800" dirty="0">
                <a:solidFill>
                  <a:srgbClr val="C446FF"/>
                </a:solidFill>
              </a:rPr>
              <a:t> </a:t>
            </a:r>
            <a:r>
              <a:rPr lang="de-DE" sz="2800" dirty="0" err="1">
                <a:solidFill>
                  <a:srgbClr val="C446FF"/>
                </a:solidFill>
              </a:rPr>
              <a:t>graph</a:t>
            </a:r>
            <a:r>
              <a:rPr lang="de-DE" sz="2800" dirty="0">
                <a:solidFill>
                  <a:srgbClr val="C446FF"/>
                </a:solidFill>
              </a:rPr>
              <a:t> </a:t>
            </a:r>
            <a:r>
              <a:rPr lang="de-DE" sz="2800" dirty="0" err="1">
                <a:solidFill>
                  <a:srgbClr val="C446FF"/>
                </a:solidFill>
              </a:rPr>
              <a:t>info</a:t>
            </a:r>
            <a:endParaRPr lang="de-DE" sz="2800" dirty="0">
              <a:solidFill>
                <a:srgbClr val="C446FF"/>
              </a:solidFill>
            </a:endParaRPr>
          </a:p>
          <a:p>
            <a:r>
              <a:rPr lang="de-DE" sz="2800" dirty="0">
                <a:solidFill>
                  <a:srgbClr val="C446FF"/>
                </a:solidFill>
              </a:rPr>
              <a:t>- </a:t>
            </a:r>
            <a:r>
              <a:rPr lang="de-DE" sz="2800" dirty="0" err="1">
                <a:solidFill>
                  <a:srgbClr val="C446FF"/>
                </a:solidFill>
              </a:rPr>
              <a:t>node</a:t>
            </a:r>
            <a:r>
              <a:rPr lang="de-DE" sz="2800" dirty="0">
                <a:solidFill>
                  <a:srgbClr val="C446FF"/>
                </a:solidFill>
              </a:rPr>
              <a:t> </a:t>
            </a:r>
            <a:r>
              <a:rPr lang="de-DE" sz="2800" dirty="0" err="1">
                <a:solidFill>
                  <a:srgbClr val="C446FF"/>
                </a:solidFill>
              </a:rPr>
              <a:t>values</a:t>
            </a:r>
            <a:endParaRPr lang="de-DE" sz="2800" dirty="0">
              <a:solidFill>
                <a:srgbClr val="C446FF"/>
              </a:solidFill>
            </a:endParaRPr>
          </a:p>
          <a:p>
            <a:r>
              <a:rPr lang="de-DE" sz="2800" dirty="0">
                <a:solidFill>
                  <a:srgbClr val="C446FF"/>
                </a:solidFill>
              </a:rPr>
              <a:t>- </a:t>
            </a:r>
            <a:r>
              <a:rPr lang="de-DE" sz="2800" dirty="0" err="1">
                <a:solidFill>
                  <a:srgbClr val="C446FF"/>
                </a:solidFill>
              </a:rPr>
              <a:t>edges</a:t>
            </a:r>
            <a:endParaRPr lang="de-DE" sz="2800" dirty="0">
              <a:solidFill>
                <a:srgbClr val="C446FF"/>
              </a:solidFill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486166AF-BD0E-F4C8-FD0C-E5DEC66D0FB5}"/>
              </a:ext>
            </a:extLst>
          </p:cNvPr>
          <p:cNvCxnSpPr>
            <a:cxnSpLocks/>
          </p:cNvCxnSpPr>
          <p:nvPr/>
        </p:nvCxnSpPr>
        <p:spPr>
          <a:xfrm flipH="1">
            <a:off x="7152439" y="2442730"/>
            <a:ext cx="1932344" cy="0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093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47082A24-1A24-A374-7DA5-27D669F9E452}"/>
              </a:ext>
            </a:extLst>
          </p:cNvPr>
          <p:cNvSpPr/>
          <p:nvPr/>
        </p:nvSpPr>
        <p:spPr>
          <a:xfrm>
            <a:off x="5041566" y="1780519"/>
            <a:ext cx="2103583" cy="168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environment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B39D395C-9E54-4486-9A50-BD1D1828E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598" y="4335860"/>
            <a:ext cx="1557332" cy="3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tHub - Farama-Foundation/Gymnasium: An API standard for single-agent  reinforcement learning environments, with popular reference environments  and related utilities (formerly Gym)">
            <a:extLst>
              <a:ext uri="{FF2B5EF4-FFF2-40B4-BE49-F238E27FC236}">
                <a16:creationId xmlns:a16="http://schemas.microsoft.com/office/drawing/2014/main" id="{47005C4B-EECA-13A3-BCE1-1B869C67D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302" y="1104712"/>
            <a:ext cx="2346110" cy="62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BF636004-FCC5-93FE-0CA7-C6F4810419C3}"/>
              </a:ext>
            </a:extLst>
          </p:cNvPr>
          <p:cNvSpPr/>
          <p:nvPr/>
        </p:nvSpPr>
        <p:spPr>
          <a:xfrm>
            <a:off x="5123537" y="2801799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boilerplate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353E287-918E-E04A-BA23-9277C31C7ECB}"/>
              </a:ext>
            </a:extLst>
          </p:cNvPr>
          <p:cNvSpPr/>
          <p:nvPr/>
        </p:nvSpPr>
        <p:spPr>
          <a:xfrm>
            <a:off x="9786637" y="1211158"/>
            <a:ext cx="2103582" cy="315061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agent-based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model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2AF3D31-40B8-8042-E3E5-20F7ABD96CAF}"/>
              </a:ext>
            </a:extLst>
          </p:cNvPr>
          <p:cNvSpPr/>
          <p:nvPr/>
        </p:nvSpPr>
        <p:spPr>
          <a:xfrm>
            <a:off x="9875901" y="226169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worker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51104A3-78A9-CD6C-8D5E-94603048F323}"/>
              </a:ext>
            </a:extLst>
          </p:cNvPr>
          <p:cNvSpPr/>
          <p:nvPr/>
        </p:nvSpPr>
        <p:spPr>
          <a:xfrm>
            <a:off x="9875900" y="2924579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oracle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F7C7BB9-E005-9BD0-09AC-DD7A456B49A2}"/>
              </a:ext>
            </a:extLst>
          </p:cNvPr>
          <p:cNvSpPr/>
          <p:nvPr/>
        </p:nvSpPr>
        <p:spPr>
          <a:xfrm>
            <a:off x="9875900" y="3590611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platform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038" name="Picture 14" descr="Introductory Tutorial — Mesa .1 documentation">
            <a:extLst>
              <a:ext uri="{FF2B5EF4-FFF2-40B4-BE49-F238E27FC236}">
                <a16:creationId xmlns:a16="http://schemas.microsoft.com/office/drawing/2014/main" id="{5394E259-8689-33D5-14A4-3DD4ED565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6951" y="721860"/>
            <a:ext cx="382852" cy="382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AE8D2216-9A6C-321B-C557-4D04D0FCAE2B}"/>
              </a:ext>
            </a:extLst>
          </p:cNvPr>
          <p:cNvSpPr txBox="1"/>
          <p:nvPr/>
        </p:nvSpPr>
        <p:spPr>
          <a:xfrm>
            <a:off x="10617224" y="688660"/>
            <a:ext cx="1024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MESA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B950C78-4F62-3F96-431E-8F6DB2A75578}"/>
              </a:ext>
            </a:extLst>
          </p:cNvPr>
          <p:cNvSpPr/>
          <p:nvPr/>
        </p:nvSpPr>
        <p:spPr>
          <a:xfrm>
            <a:off x="5956552" y="4766468"/>
            <a:ext cx="2103583" cy="17649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torch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module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AC5C5F0-86BB-C8F2-3306-480FF685886F}"/>
              </a:ext>
            </a:extLst>
          </p:cNvPr>
          <p:cNvSpPr/>
          <p:nvPr/>
        </p:nvSpPr>
        <p:spPr>
          <a:xfrm>
            <a:off x="6045817" y="5184612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actor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D57C97F-D658-9B7D-162F-5779EE373263}"/>
              </a:ext>
            </a:extLst>
          </p:cNvPr>
          <p:cNvSpPr/>
          <p:nvPr/>
        </p:nvSpPr>
        <p:spPr>
          <a:xfrm>
            <a:off x="6045817" y="5836189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critic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42A5B6F-4B9D-3824-F587-4D0FCAE02433}"/>
              </a:ext>
            </a:extLst>
          </p:cNvPr>
          <p:cNvSpPr/>
          <p:nvPr/>
        </p:nvSpPr>
        <p:spPr>
          <a:xfrm>
            <a:off x="9884490" y="1595665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grid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5" name="Freihandform 24">
            <a:extLst>
              <a:ext uri="{FF2B5EF4-FFF2-40B4-BE49-F238E27FC236}">
                <a16:creationId xmlns:a16="http://schemas.microsoft.com/office/drawing/2014/main" id="{9361CCE9-1E1E-F063-9D91-F7672C357CD1}"/>
              </a:ext>
            </a:extLst>
          </p:cNvPr>
          <p:cNvSpPr/>
          <p:nvPr/>
        </p:nvSpPr>
        <p:spPr>
          <a:xfrm>
            <a:off x="2811780" y="1802665"/>
            <a:ext cx="2224456" cy="1773382"/>
          </a:xfrm>
          <a:custGeom>
            <a:avLst/>
            <a:gdLst>
              <a:gd name="connsiteX0" fmla="*/ 13854 w 1634836"/>
              <a:gd name="connsiteY0" fmla="*/ 1177637 h 1773382"/>
              <a:gd name="connsiteX1" fmla="*/ 1634836 w 1634836"/>
              <a:gd name="connsiteY1" fmla="*/ 0 h 1773382"/>
              <a:gd name="connsiteX2" fmla="*/ 1634836 w 1634836"/>
              <a:gd name="connsiteY2" fmla="*/ 1676400 h 1773382"/>
              <a:gd name="connsiteX3" fmla="*/ 0 w 1634836"/>
              <a:gd name="connsiteY3" fmla="*/ 1773382 h 1773382"/>
              <a:gd name="connsiteX4" fmla="*/ 13854 w 1634836"/>
              <a:gd name="connsiteY4" fmla="*/ 1177637 h 1773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1773382">
                <a:moveTo>
                  <a:pt x="13854" y="1177637"/>
                </a:moveTo>
                <a:lnTo>
                  <a:pt x="1634836" y="0"/>
                </a:lnTo>
                <a:lnTo>
                  <a:pt x="1634836" y="1676400"/>
                </a:lnTo>
                <a:lnTo>
                  <a:pt x="0" y="1773382"/>
                </a:lnTo>
                <a:lnTo>
                  <a:pt x="13854" y="1177637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Freihandform 25">
            <a:extLst>
              <a:ext uri="{FF2B5EF4-FFF2-40B4-BE49-F238E27FC236}">
                <a16:creationId xmlns:a16="http://schemas.microsoft.com/office/drawing/2014/main" id="{4EFB1492-C6FE-AE20-9521-AA7CD1E77958}"/>
              </a:ext>
            </a:extLst>
          </p:cNvPr>
          <p:cNvSpPr/>
          <p:nvPr/>
        </p:nvSpPr>
        <p:spPr>
          <a:xfrm>
            <a:off x="2811780" y="3659174"/>
            <a:ext cx="3159355" cy="2881746"/>
          </a:xfrm>
          <a:custGeom>
            <a:avLst/>
            <a:gdLst>
              <a:gd name="connsiteX0" fmla="*/ 0 w 1634836"/>
              <a:gd name="connsiteY0" fmla="*/ 0 h 2881746"/>
              <a:gd name="connsiteX1" fmla="*/ 1620982 w 1634836"/>
              <a:gd name="connsiteY1" fmla="*/ 1094509 h 2881746"/>
              <a:gd name="connsiteX2" fmla="*/ 1634836 w 1634836"/>
              <a:gd name="connsiteY2" fmla="*/ 2881746 h 2881746"/>
              <a:gd name="connsiteX3" fmla="*/ 13854 w 1634836"/>
              <a:gd name="connsiteY3" fmla="*/ 595746 h 2881746"/>
              <a:gd name="connsiteX4" fmla="*/ 0 w 1634836"/>
              <a:gd name="connsiteY4" fmla="*/ 0 h 2881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2881746">
                <a:moveTo>
                  <a:pt x="0" y="0"/>
                </a:moveTo>
                <a:lnTo>
                  <a:pt x="1620982" y="1094509"/>
                </a:lnTo>
                <a:lnTo>
                  <a:pt x="1634836" y="2881746"/>
                </a:lnTo>
                <a:lnTo>
                  <a:pt x="13854" y="5957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32" name="Picture 8" descr="GitHub - pyg-team/pytorch_geometric: Graph Neural Network Library for  PyTorch">
            <a:extLst>
              <a:ext uri="{FF2B5EF4-FFF2-40B4-BE49-F238E27FC236}">
                <a16:creationId xmlns:a16="http://schemas.microsoft.com/office/drawing/2014/main" id="{37282052-6C84-F29A-8CFE-226C46AA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530" y="3825142"/>
            <a:ext cx="1310626" cy="43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Freihandform 26">
            <a:extLst>
              <a:ext uri="{FF2B5EF4-FFF2-40B4-BE49-F238E27FC236}">
                <a16:creationId xmlns:a16="http://schemas.microsoft.com/office/drawing/2014/main" id="{98EE3940-43D1-93C8-04C1-FAEBD201192C}"/>
              </a:ext>
            </a:extLst>
          </p:cNvPr>
          <p:cNvSpPr/>
          <p:nvPr/>
        </p:nvSpPr>
        <p:spPr>
          <a:xfrm>
            <a:off x="7063174" y="1205341"/>
            <a:ext cx="2718133" cy="3172691"/>
          </a:xfrm>
          <a:custGeom>
            <a:avLst/>
            <a:gdLst>
              <a:gd name="connsiteX0" fmla="*/ 13855 w 1191491"/>
              <a:gd name="connsiteY0" fmla="*/ 942109 h 3172691"/>
              <a:gd name="connsiteX1" fmla="*/ 1191491 w 1191491"/>
              <a:gd name="connsiteY1" fmla="*/ 0 h 3172691"/>
              <a:gd name="connsiteX2" fmla="*/ 1191491 w 1191491"/>
              <a:gd name="connsiteY2" fmla="*/ 3172691 h 3172691"/>
              <a:gd name="connsiteX3" fmla="*/ 0 w 1191491"/>
              <a:gd name="connsiteY3" fmla="*/ 1551709 h 3172691"/>
              <a:gd name="connsiteX4" fmla="*/ 13855 w 1191491"/>
              <a:gd name="connsiteY4" fmla="*/ 942109 h 3172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1491" h="3172691">
                <a:moveTo>
                  <a:pt x="13855" y="942109"/>
                </a:moveTo>
                <a:lnTo>
                  <a:pt x="1191491" y="0"/>
                </a:lnTo>
                <a:lnTo>
                  <a:pt x="1191491" y="3172691"/>
                </a:lnTo>
                <a:lnTo>
                  <a:pt x="0" y="1551709"/>
                </a:lnTo>
                <a:lnTo>
                  <a:pt x="13855" y="942109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0DFA379-15BB-AB79-53B2-75A3C3EE709E}"/>
              </a:ext>
            </a:extLst>
          </p:cNvPr>
          <p:cNvSpPr txBox="1"/>
          <p:nvPr/>
        </p:nvSpPr>
        <p:spPr>
          <a:xfrm>
            <a:off x="175622" y="2444304"/>
            <a:ext cx="245708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get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observation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AA40395B-754B-9E65-1192-6E8A1764CDF2}"/>
              </a:ext>
            </a:extLst>
          </p:cNvPr>
          <p:cNvCxnSpPr>
            <a:cxnSpLocks/>
          </p:cNvCxnSpPr>
          <p:nvPr/>
        </p:nvCxnSpPr>
        <p:spPr>
          <a:xfrm>
            <a:off x="457438" y="3088392"/>
            <a:ext cx="2175267" cy="0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F8E0E892-B53F-32CA-3070-529707AD7BC8}"/>
              </a:ext>
            </a:extLst>
          </p:cNvPr>
          <p:cNvCxnSpPr>
            <a:cxnSpLocks/>
          </p:cNvCxnSpPr>
          <p:nvPr/>
        </p:nvCxnSpPr>
        <p:spPr>
          <a:xfrm>
            <a:off x="9705001" y="784660"/>
            <a:ext cx="445040" cy="0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E8194F98-2C97-23B8-73CC-01D88DF98360}"/>
              </a:ext>
            </a:extLst>
          </p:cNvPr>
          <p:cNvSpPr/>
          <p:nvPr/>
        </p:nvSpPr>
        <p:spPr>
          <a:xfrm>
            <a:off x="5123538" y="2147058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abm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043" name="Gerade Verbindung mit Pfeil 1042">
            <a:extLst>
              <a:ext uri="{FF2B5EF4-FFF2-40B4-BE49-F238E27FC236}">
                <a16:creationId xmlns:a16="http://schemas.microsoft.com/office/drawing/2014/main" id="{BA94F16D-7781-E24B-7737-EF621A39698F}"/>
              </a:ext>
            </a:extLst>
          </p:cNvPr>
          <p:cNvCxnSpPr>
            <a:cxnSpLocks/>
          </p:cNvCxnSpPr>
          <p:nvPr/>
        </p:nvCxnSpPr>
        <p:spPr>
          <a:xfrm flipV="1">
            <a:off x="2939104" y="2346032"/>
            <a:ext cx="1988488" cy="719763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323AE374-20A0-8C1E-35DE-F3FD1D09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Architecture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9A013D3-BEFD-CB4E-40C0-99F14548644F}"/>
              </a:ext>
            </a:extLst>
          </p:cNvPr>
          <p:cNvSpPr txBox="1"/>
          <p:nvPr/>
        </p:nvSpPr>
        <p:spPr>
          <a:xfrm>
            <a:off x="7597023" y="1935905"/>
            <a:ext cx="2204963" cy="138499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get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graph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info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node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values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edges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486166AF-BD0E-F4C8-FD0C-E5DEC66D0FB5}"/>
              </a:ext>
            </a:extLst>
          </p:cNvPr>
          <p:cNvCxnSpPr>
            <a:cxnSpLocks/>
          </p:cNvCxnSpPr>
          <p:nvPr/>
        </p:nvCxnSpPr>
        <p:spPr>
          <a:xfrm flipH="1">
            <a:off x="7152439" y="2442730"/>
            <a:ext cx="1932344" cy="0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ihandform 8">
            <a:extLst>
              <a:ext uri="{FF2B5EF4-FFF2-40B4-BE49-F238E27FC236}">
                <a16:creationId xmlns:a16="http://schemas.microsoft.com/office/drawing/2014/main" id="{5B386441-D400-AE2B-F5B5-7D0F5F5003CE}"/>
              </a:ext>
            </a:extLst>
          </p:cNvPr>
          <p:cNvSpPr/>
          <p:nvPr/>
        </p:nvSpPr>
        <p:spPr>
          <a:xfrm>
            <a:off x="1929490" y="3339028"/>
            <a:ext cx="665019" cy="540328"/>
          </a:xfrm>
          <a:custGeom>
            <a:avLst/>
            <a:gdLst>
              <a:gd name="connsiteX0" fmla="*/ 665019 w 665019"/>
              <a:gd name="connsiteY0" fmla="*/ 0 h 540328"/>
              <a:gd name="connsiteX1" fmla="*/ 0 w 665019"/>
              <a:gd name="connsiteY1" fmla="*/ 13855 h 540328"/>
              <a:gd name="connsiteX2" fmla="*/ 0 w 665019"/>
              <a:gd name="connsiteY2" fmla="*/ 540328 h 540328"/>
              <a:gd name="connsiteX3" fmla="*/ 651164 w 665019"/>
              <a:gd name="connsiteY3" fmla="*/ 540328 h 540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019" h="540328">
                <a:moveTo>
                  <a:pt x="665019" y="0"/>
                </a:moveTo>
                <a:lnTo>
                  <a:pt x="0" y="13855"/>
                </a:lnTo>
                <a:lnTo>
                  <a:pt x="0" y="540328"/>
                </a:lnTo>
                <a:lnTo>
                  <a:pt x="651164" y="540328"/>
                </a:lnTo>
              </a:path>
            </a:pathLst>
          </a:custGeom>
          <a:noFill/>
          <a:ln w="50800">
            <a:solidFill>
              <a:srgbClr val="C446FF"/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D6F1614-8C28-106A-9FEE-94C49B0BA01D}"/>
              </a:ext>
            </a:extLst>
          </p:cNvPr>
          <p:cNvSpPr txBox="1"/>
          <p:nvPr/>
        </p:nvSpPr>
        <p:spPr>
          <a:xfrm>
            <a:off x="1182551" y="3300701"/>
            <a:ext cx="702308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rgbClr val="C446FF"/>
                </a:solidFill>
              </a:rPr>
              <a:t>obs</a:t>
            </a:r>
            <a:endParaRPr lang="de-DE" sz="2800" dirty="0">
              <a:solidFill>
                <a:srgbClr val="C446FF"/>
              </a:solidFill>
            </a:endParaRP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EEC2F06-63AA-CB08-3005-1F226B3008D1}"/>
              </a:ext>
            </a:extLst>
          </p:cNvPr>
          <p:cNvCxnSpPr>
            <a:cxnSpLocks/>
          </p:cNvCxnSpPr>
          <p:nvPr/>
        </p:nvCxnSpPr>
        <p:spPr>
          <a:xfrm flipH="1">
            <a:off x="2858250" y="2624175"/>
            <a:ext cx="2062052" cy="714853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993679FB-ED67-6BA6-0DB8-B99C64586F88}"/>
              </a:ext>
            </a:extLst>
          </p:cNvPr>
          <p:cNvSpPr txBox="1"/>
          <p:nvPr/>
        </p:nvSpPr>
        <p:spPr>
          <a:xfrm>
            <a:off x="3567452" y="3009802"/>
            <a:ext cx="1404487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rgbClr val="C446FF"/>
                </a:solidFill>
              </a:rPr>
              <a:t>linearize</a:t>
            </a:r>
            <a:endParaRPr lang="de-DE" sz="2800" dirty="0">
              <a:solidFill>
                <a:srgbClr val="C44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1751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32" y="2989859"/>
            <a:ext cx="1173186" cy="117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bgerundete rechteckige Legende 32">
            <a:extLst>
              <a:ext uri="{FF2B5EF4-FFF2-40B4-BE49-F238E27FC236}">
                <a16:creationId xmlns:a16="http://schemas.microsoft.com/office/drawing/2014/main" id="{C92F8492-8707-2104-5E54-2DB138B4AC42}"/>
              </a:ext>
            </a:extLst>
          </p:cNvPr>
          <p:cNvSpPr/>
          <p:nvPr/>
        </p:nvSpPr>
        <p:spPr>
          <a:xfrm>
            <a:off x="6932402" y="1664721"/>
            <a:ext cx="2815787" cy="1043300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 rechteckige Legende 36">
            <a:extLst>
              <a:ext uri="{FF2B5EF4-FFF2-40B4-BE49-F238E27FC236}">
                <a16:creationId xmlns:a16="http://schemas.microsoft.com/office/drawing/2014/main" id="{8F7DB32D-7A9B-6445-BA93-4A637976FC34}"/>
              </a:ext>
            </a:extLst>
          </p:cNvPr>
          <p:cNvSpPr/>
          <p:nvPr/>
        </p:nvSpPr>
        <p:spPr>
          <a:xfrm>
            <a:off x="2433878" y="4499450"/>
            <a:ext cx="2815787" cy="1043300"/>
          </a:xfrm>
          <a:prstGeom prst="wedgeRoundRectCallout">
            <a:avLst>
              <a:gd name="adj1" fmla="val 23522"/>
              <a:gd name="adj2" fmla="val -70036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441A70CF-F232-AE51-0789-F7E3DE4300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5674407" y="2666783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4079193" y="3920702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9708B61-187B-45A8-05C4-636AB9AB1929}"/>
              </a:ext>
            </a:extLst>
          </p:cNvPr>
          <p:cNvSpPr txBox="1"/>
          <p:nvPr/>
        </p:nvSpPr>
        <p:spPr>
          <a:xfrm>
            <a:off x="7289586" y="1732419"/>
            <a:ext cx="2112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2BA06D8-0A32-F26C-F612-8564099791CB}"/>
              </a:ext>
            </a:extLst>
          </p:cNvPr>
          <p:cNvSpPr txBox="1"/>
          <p:nvPr/>
        </p:nvSpPr>
        <p:spPr>
          <a:xfrm>
            <a:off x="7041002" y="2294369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CDC0039-BC3A-508D-2A6F-DC1DD86FCED9}"/>
              </a:ext>
            </a:extLst>
          </p:cNvPr>
          <p:cNvSpPr txBox="1"/>
          <p:nvPr/>
        </p:nvSpPr>
        <p:spPr>
          <a:xfrm>
            <a:off x="8143679" y="203372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or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A527E23B-F088-4CB6-CDA0-3058D39A6CDB}"/>
              </a:ext>
            </a:extLst>
          </p:cNvPr>
          <p:cNvSpPr txBox="1"/>
          <p:nvPr/>
        </p:nvSpPr>
        <p:spPr>
          <a:xfrm>
            <a:off x="3113266" y="5123193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292F775-FC6C-94F2-05B4-17FCDFF514BE}"/>
              </a:ext>
            </a:extLst>
          </p:cNvPr>
          <p:cNvSpPr txBox="1"/>
          <p:nvPr/>
        </p:nvSpPr>
        <p:spPr>
          <a:xfrm>
            <a:off x="3243703" y="4532728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is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occupied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1CEF614-BBEF-E599-B4DF-74FDA1AADC97}"/>
              </a:ext>
            </a:extLst>
          </p:cNvPr>
          <p:cNvSpPr txBox="1"/>
          <p:nvPr/>
        </p:nvSpPr>
        <p:spPr>
          <a:xfrm>
            <a:off x="3658382" y="4839663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or</a:t>
            </a:r>
            <a:endParaRPr lang="de-DE" dirty="0">
              <a:solidFill>
                <a:schemeClr val="bg2"/>
              </a:solidFill>
            </a:endParaRPr>
          </a:p>
        </p:txBody>
      </p:sp>
      <p:pic>
        <p:nvPicPr>
          <p:cNvPr id="21" name="Picture 2" descr="Checkmark PNG, Checkmark Transparent Background - FreeIconsPNG">
            <a:extLst>
              <a:ext uri="{FF2B5EF4-FFF2-40B4-BE49-F238E27FC236}">
                <a16:creationId xmlns:a16="http://schemas.microsoft.com/office/drawing/2014/main" id="{A6A51D25-8180-708D-9794-C9835A13E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052" y="406946"/>
            <a:ext cx="1675825" cy="1592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9843088E-EDA2-D2DF-8645-357E89504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Inhaltsplatzhalter 6">
            <a:extLst>
              <a:ext uri="{FF2B5EF4-FFF2-40B4-BE49-F238E27FC236}">
                <a16:creationId xmlns:a16="http://schemas.microsoft.com/office/drawing/2014/main" id="{FE0D6AF9-EC13-8EDC-E935-FDB4642DC233}"/>
              </a:ext>
            </a:extLst>
          </p:cNvPr>
          <p:cNvSpPr txBox="1">
            <a:spLocks/>
          </p:cNvSpPr>
          <p:nvPr/>
        </p:nvSpPr>
        <p:spPr>
          <a:xfrm>
            <a:off x="62309" y="178564"/>
            <a:ext cx="1885656" cy="1472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rgbClr val="C446FF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Reward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841389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47082A24-1A24-A374-7DA5-27D669F9E452}"/>
              </a:ext>
            </a:extLst>
          </p:cNvPr>
          <p:cNvSpPr/>
          <p:nvPr/>
        </p:nvSpPr>
        <p:spPr>
          <a:xfrm>
            <a:off x="5041566" y="1780519"/>
            <a:ext cx="2103583" cy="168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environment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B39D395C-9E54-4486-9A50-BD1D1828E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598" y="4335860"/>
            <a:ext cx="1557332" cy="3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tHub - Farama-Foundation/Gymnasium: An API standard for single-agent  reinforcement learning environments, with popular reference environments  and related utilities (formerly Gym)">
            <a:extLst>
              <a:ext uri="{FF2B5EF4-FFF2-40B4-BE49-F238E27FC236}">
                <a16:creationId xmlns:a16="http://schemas.microsoft.com/office/drawing/2014/main" id="{47005C4B-EECA-13A3-BCE1-1B869C67D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302" y="1104712"/>
            <a:ext cx="2346110" cy="62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BF636004-FCC5-93FE-0CA7-C6F4810419C3}"/>
              </a:ext>
            </a:extLst>
          </p:cNvPr>
          <p:cNvSpPr/>
          <p:nvPr/>
        </p:nvSpPr>
        <p:spPr>
          <a:xfrm>
            <a:off x="5123537" y="2801799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boilerplate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353E287-918E-E04A-BA23-9277C31C7ECB}"/>
              </a:ext>
            </a:extLst>
          </p:cNvPr>
          <p:cNvSpPr/>
          <p:nvPr/>
        </p:nvSpPr>
        <p:spPr>
          <a:xfrm>
            <a:off x="9786637" y="1211158"/>
            <a:ext cx="2103582" cy="315061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agent-based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model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2AF3D31-40B8-8042-E3E5-20F7ABD96CAF}"/>
              </a:ext>
            </a:extLst>
          </p:cNvPr>
          <p:cNvSpPr/>
          <p:nvPr/>
        </p:nvSpPr>
        <p:spPr>
          <a:xfrm>
            <a:off x="9875901" y="226169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worker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51104A3-78A9-CD6C-8D5E-94603048F323}"/>
              </a:ext>
            </a:extLst>
          </p:cNvPr>
          <p:cNvSpPr/>
          <p:nvPr/>
        </p:nvSpPr>
        <p:spPr>
          <a:xfrm>
            <a:off x="9875900" y="2924579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oracle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F7C7BB9-E005-9BD0-09AC-DD7A456B49A2}"/>
              </a:ext>
            </a:extLst>
          </p:cNvPr>
          <p:cNvSpPr/>
          <p:nvPr/>
        </p:nvSpPr>
        <p:spPr>
          <a:xfrm>
            <a:off x="9875900" y="3590611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platform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038" name="Picture 14" descr="Introductory Tutorial — Mesa .1 documentation">
            <a:extLst>
              <a:ext uri="{FF2B5EF4-FFF2-40B4-BE49-F238E27FC236}">
                <a16:creationId xmlns:a16="http://schemas.microsoft.com/office/drawing/2014/main" id="{5394E259-8689-33D5-14A4-3DD4ED565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6951" y="721860"/>
            <a:ext cx="382852" cy="382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AE8D2216-9A6C-321B-C557-4D04D0FCAE2B}"/>
              </a:ext>
            </a:extLst>
          </p:cNvPr>
          <p:cNvSpPr txBox="1"/>
          <p:nvPr/>
        </p:nvSpPr>
        <p:spPr>
          <a:xfrm>
            <a:off x="10617224" y="688660"/>
            <a:ext cx="1024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MESA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B950C78-4F62-3F96-431E-8F6DB2A75578}"/>
              </a:ext>
            </a:extLst>
          </p:cNvPr>
          <p:cNvSpPr/>
          <p:nvPr/>
        </p:nvSpPr>
        <p:spPr>
          <a:xfrm>
            <a:off x="5956552" y="4766468"/>
            <a:ext cx="2103583" cy="17649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torch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module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AC5C5F0-86BB-C8F2-3306-480FF685886F}"/>
              </a:ext>
            </a:extLst>
          </p:cNvPr>
          <p:cNvSpPr/>
          <p:nvPr/>
        </p:nvSpPr>
        <p:spPr>
          <a:xfrm>
            <a:off x="6045817" y="5184612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actor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D57C97F-D658-9B7D-162F-5779EE373263}"/>
              </a:ext>
            </a:extLst>
          </p:cNvPr>
          <p:cNvSpPr/>
          <p:nvPr/>
        </p:nvSpPr>
        <p:spPr>
          <a:xfrm>
            <a:off x="6045817" y="5836189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critic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42A5B6F-4B9D-3824-F587-4D0FCAE02433}"/>
              </a:ext>
            </a:extLst>
          </p:cNvPr>
          <p:cNvSpPr/>
          <p:nvPr/>
        </p:nvSpPr>
        <p:spPr>
          <a:xfrm>
            <a:off x="9884490" y="1595665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grid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5" name="Freihandform 24">
            <a:extLst>
              <a:ext uri="{FF2B5EF4-FFF2-40B4-BE49-F238E27FC236}">
                <a16:creationId xmlns:a16="http://schemas.microsoft.com/office/drawing/2014/main" id="{9361CCE9-1E1E-F063-9D91-F7672C357CD1}"/>
              </a:ext>
            </a:extLst>
          </p:cNvPr>
          <p:cNvSpPr/>
          <p:nvPr/>
        </p:nvSpPr>
        <p:spPr>
          <a:xfrm>
            <a:off x="2811780" y="1802665"/>
            <a:ext cx="2224456" cy="1773382"/>
          </a:xfrm>
          <a:custGeom>
            <a:avLst/>
            <a:gdLst>
              <a:gd name="connsiteX0" fmla="*/ 13854 w 1634836"/>
              <a:gd name="connsiteY0" fmla="*/ 1177637 h 1773382"/>
              <a:gd name="connsiteX1" fmla="*/ 1634836 w 1634836"/>
              <a:gd name="connsiteY1" fmla="*/ 0 h 1773382"/>
              <a:gd name="connsiteX2" fmla="*/ 1634836 w 1634836"/>
              <a:gd name="connsiteY2" fmla="*/ 1676400 h 1773382"/>
              <a:gd name="connsiteX3" fmla="*/ 0 w 1634836"/>
              <a:gd name="connsiteY3" fmla="*/ 1773382 h 1773382"/>
              <a:gd name="connsiteX4" fmla="*/ 13854 w 1634836"/>
              <a:gd name="connsiteY4" fmla="*/ 1177637 h 1773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1773382">
                <a:moveTo>
                  <a:pt x="13854" y="1177637"/>
                </a:moveTo>
                <a:lnTo>
                  <a:pt x="1634836" y="0"/>
                </a:lnTo>
                <a:lnTo>
                  <a:pt x="1634836" y="1676400"/>
                </a:lnTo>
                <a:lnTo>
                  <a:pt x="0" y="1773382"/>
                </a:lnTo>
                <a:lnTo>
                  <a:pt x="13854" y="1177637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Freihandform 25">
            <a:extLst>
              <a:ext uri="{FF2B5EF4-FFF2-40B4-BE49-F238E27FC236}">
                <a16:creationId xmlns:a16="http://schemas.microsoft.com/office/drawing/2014/main" id="{4EFB1492-C6FE-AE20-9521-AA7CD1E77958}"/>
              </a:ext>
            </a:extLst>
          </p:cNvPr>
          <p:cNvSpPr/>
          <p:nvPr/>
        </p:nvSpPr>
        <p:spPr>
          <a:xfrm>
            <a:off x="2811780" y="3659174"/>
            <a:ext cx="3159355" cy="2881746"/>
          </a:xfrm>
          <a:custGeom>
            <a:avLst/>
            <a:gdLst>
              <a:gd name="connsiteX0" fmla="*/ 0 w 1634836"/>
              <a:gd name="connsiteY0" fmla="*/ 0 h 2881746"/>
              <a:gd name="connsiteX1" fmla="*/ 1620982 w 1634836"/>
              <a:gd name="connsiteY1" fmla="*/ 1094509 h 2881746"/>
              <a:gd name="connsiteX2" fmla="*/ 1634836 w 1634836"/>
              <a:gd name="connsiteY2" fmla="*/ 2881746 h 2881746"/>
              <a:gd name="connsiteX3" fmla="*/ 13854 w 1634836"/>
              <a:gd name="connsiteY3" fmla="*/ 595746 h 2881746"/>
              <a:gd name="connsiteX4" fmla="*/ 0 w 1634836"/>
              <a:gd name="connsiteY4" fmla="*/ 0 h 2881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2881746">
                <a:moveTo>
                  <a:pt x="0" y="0"/>
                </a:moveTo>
                <a:lnTo>
                  <a:pt x="1620982" y="1094509"/>
                </a:lnTo>
                <a:lnTo>
                  <a:pt x="1634836" y="2881746"/>
                </a:lnTo>
                <a:lnTo>
                  <a:pt x="13854" y="5957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32" name="Picture 8" descr="GitHub - pyg-team/pytorch_geometric: Graph Neural Network Library for  PyTorch">
            <a:extLst>
              <a:ext uri="{FF2B5EF4-FFF2-40B4-BE49-F238E27FC236}">
                <a16:creationId xmlns:a16="http://schemas.microsoft.com/office/drawing/2014/main" id="{37282052-6C84-F29A-8CFE-226C46AA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530" y="3825142"/>
            <a:ext cx="1310626" cy="43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Freihandform 26">
            <a:extLst>
              <a:ext uri="{FF2B5EF4-FFF2-40B4-BE49-F238E27FC236}">
                <a16:creationId xmlns:a16="http://schemas.microsoft.com/office/drawing/2014/main" id="{98EE3940-43D1-93C8-04C1-FAEBD201192C}"/>
              </a:ext>
            </a:extLst>
          </p:cNvPr>
          <p:cNvSpPr/>
          <p:nvPr/>
        </p:nvSpPr>
        <p:spPr>
          <a:xfrm>
            <a:off x="7063174" y="1205341"/>
            <a:ext cx="2718133" cy="3172691"/>
          </a:xfrm>
          <a:custGeom>
            <a:avLst/>
            <a:gdLst>
              <a:gd name="connsiteX0" fmla="*/ 13855 w 1191491"/>
              <a:gd name="connsiteY0" fmla="*/ 942109 h 3172691"/>
              <a:gd name="connsiteX1" fmla="*/ 1191491 w 1191491"/>
              <a:gd name="connsiteY1" fmla="*/ 0 h 3172691"/>
              <a:gd name="connsiteX2" fmla="*/ 1191491 w 1191491"/>
              <a:gd name="connsiteY2" fmla="*/ 3172691 h 3172691"/>
              <a:gd name="connsiteX3" fmla="*/ 0 w 1191491"/>
              <a:gd name="connsiteY3" fmla="*/ 1551709 h 3172691"/>
              <a:gd name="connsiteX4" fmla="*/ 13855 w 1191491"/>
              <a:gd name="connsiteY4" fmla="*/ 942109 h 3172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1491" h="3172691">
                <a:moveTo>
                  <a:pt x="13855" y="942109"/>
                </a:moveTo>
                <a:lnTo>
                  <a:pt x="1191491" y="0"/>
                </a:lnTo>
                <a:lnTo>
                  <a:pt x="1191491" y="3172691"/>
                </a:lnTo>
                <a:lnTo>
                  <a:pt x="0" y="1551709"/>
                </a:lnTo>
                <a:lnTo>
                  <a:pt x="13855" y="942109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0DFA379-15BB-AB79-53B2-75A3C3EE709E}"/>
              </a:ext>
            </a:extLst>
          </p:cNvPr>
          <p:cNvSpPr txBox="1"/>
          <p:nvPr/>
        </p:nvSpPr>
        <p:spPr>
          <a:xfrm>
            <a:off x="175622" y="2444304"/>
            <a:ext cx="245708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get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observation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AA40395B-754B-9E65-1192-6E8A1764CDF2}"/>
              </a:ext>
            </a:extLst>
          </p:cNvPr>
          <p:cNvCxnSpPr>
            <a:cxnSpLocks/>
          </p:cNvCxnSpPr>
          <p:nvPr/>
        </p:nvCxnSpPr>
        <p:spPr>
          <a:xfrm>
            <a:off x="457438" y="3088392"/>
            <a:ext cx="2175267" cy="0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F8E0E892-B53F-32CA-3070-529707AD7BC8}"/>
              </a:ext>
            </a:extLst>
          </p:cNvPr>
          <p:cNvCxnSpPr>
            <a:cxnSpLocks/>
          </p:cNvCxnSpPr>
          <p:nvPr/>
        </p:nvCxnSpPr>
        <p:spPr>
          <a:xfrm>
            <a:off x="9705001" y="784660"/>
            <a:ext cx="445040" cy="0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E8194F98-2C97-23B8-73CC-01D88DF98360}"/>
              </a:ext>
            </a:extLst>
          </p:cNvPr>
          <p:cNvSpPr/>
          <p:nvPr/>
        </p:nvSpPr>
        <p:spPr>
          <a:xfrm>
            <a:off x="5123538" y="2147058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abm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043" name="Gerade Verbindung mit Pfeil 1042">
            <a:extLst>
              <a:ext uri="{FF2B5EF4-FFF2-40B4-BE49-F238E27FC236}">
                <a16:creationId xmlns:a16="http://schemas.microsoft.com/office/drawing/2014/main" id="{BA94F16D-7781-E24B-7737-EF621A39698F}"/>
              </a:ext>
            </a:extLst>
          </p:cNvPr>
          <p:cNvCxnSpPr>
            <a:cxnSpLocks/>
          </p:cNvCxnSpPr>
          <p:nvPr/>
        </p:nvCxnSpPr>
        <p:spPr>
          <a:xfrm flipV="1">
            <a:off x="2939104" y="2346032"/>
            <a:ext cx="1988488" cy="719763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323AE374-20A0-8C1E-35DE-F3FD1D09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Architecture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9A013D3-BEFD-CB4E-40C0-99F14548644F}"/>
              </a:ext>
            </a:extLst>
          </p:cNvPr>
          <p:cNvSpPr txBox="1"/>
          <p:nvPr/>
        </p:nvSpPr>
        <p:spPr>
          <a:xfrm>
            <a:off x="7597023" y="1935905"/>
            <a:ext cx="2204963" cy="138499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get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graph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info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node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values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edges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486166AF-BD0E-F4C8-FD0C-E5DEC66D0FB5}"/>
              </a:ext>
            </a:extLst>
          </p:cNvPr>
          <p:cNvCxnSpPr>
            <a:cxnSpLocks/>
          </p:cNvCxnSpPr>
          <p:nvPr/>
        </p:nvCxnSpPr>
        <p:spPr>
          <a:xfrm flipH="1">
            <a:off x="7152439" y="2442730"/>
            <a:ext cx="1932344" cy="0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ihandform 8">
            <a:extLst>
              <a:ext uri="{FF2B5EF4-FFF2-40B4-BE49-F238E27FC236}">
                <a16:creationId xmlns:a16="http://schemas.microsoft.com/office/drawing/2014/main" id="{5B386441-D400-AE2B-F5B5-7D0F5F5003CE}"/>
              </a:ext>
            </a:extLst>
          </p:cNvPr>
          <p:cNvSpPr/>
          <p:nvPr/>
        </p:nvSpPr>
        <p:spPr>
          <a:xfrm>
            <a:off x="1929490" y="3339028"/>
            <a:ext cx="665019" cy="540328"/>
          </a:xfrm>
          <a:custGeom>
            <a:avLst/>
            <a:gdLst>
              <a:gd name="connsiteX0" fmla="*/ 665019 w 665019"/>
              <a:gd name="connsiteY0" fmla="*/ 0 h 540328"/>
              <a:gd name="connsiteX1" fmla="*/ 0 w 665019"/>
              <a:gd name="connsiteY1" fmla="*/ 13855 h 540328"/>
              <a:gd name="connsiteX2" fmla="*/ 0 w 665019"/>
              <a:gd name="connsiteY2" fmla="*/ 540328 h 540328"/>
              <a:gd name="connsiteX3" fmla="*/ 651164 w 665019"/>
              <a:gd name="connsiteY3" fmla="*/ 540328 h 540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019" h="540328">
                <a:moveTo>
                  <a:pt x="665019" y="0"/>
                </a:moveTo>
                <a:lnTo>
                  <a:pt x="0" y="13855"/>
                </a:lnTo>
                <a:lnTo>
                  <a:pt x="0" y="540328"/>
                </a:lnTo>
                <a:lnTo>
                  <a:pt x="651164" y="540328"/>
                </a:lnTo>
              </a:path>
            </a:pathLst>
          </a:custGeom>
          <a:noFill/>
          <a:ln w="508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D6F1614-8C28-106A-9FEE-94C49B0BA01D}"/>
              </a:ext>
            </a:extLst>
          </p:cNvPr>
          <p:cNvSpPr txBox="1"/>
          <p:nvPr/>
        </p:nvSpPr>
        <p:spPr>
          <a:xfrm>
            <a:off x="1182551" y="3300701"/>
            <a:ext cx="702308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obs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EEC2F06-63AA-CB08-3005-1F226B3008D1}"/>
              </a:ext>
            </a:extLst>
          </p:cNvPr>
          <p:cNvCxnSpPr>
            <a:cxnSpLocks/>
          </p:cNvCxnSpPr>
          <p:nvPr/>
        </p:nvCxnSpPr>
        <p:spPr>
          <a:xfrm flipH="1">
            <a:off x="2858250" y="2624175"/>
            <a:ext cx="2062052" cy="714853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993679FB-ED67-6BA6-0DB8-B99C64586F88}"/>
              </a:ext>
            </a:extLst>
          </p:cNvPr>
          <p:cNvSpPr txBox="1"/>
          <p:nvPr/>
        </p:nvSpPr>
        <p:spPr>
          <a:xfrm>
            <a:off x="3567452" y="3009802"/>
            <a:ext cx="1404487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linearize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23EBDA31-C2B6-3932-0334-84236C35DE9A}"/>
              </a:ext>
            </a:extLst>
          </p:cNvPr>
          <p:cNvSpPr txBox="1"/>
          <p:nvPr/>
        </p:nvSpPr>
        <p:spPr>
          <a:xfrm>
            <a:off x="3686548" y="3755458"/>
            <a:ext cx="2242024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rgbClr val="C446FF"/>
                </a:solidFill>
              </a:rPr>
              <a:t>re-build</a:t>
            </a:r>
            <a:r>
              <a:rPr lang="de-DE" sz="2800" dirty="0">
                <a:solidFill>
                  <a:srgbClr val="C446FF"/>
                </a:solidFill>
              </a:rPr>
              <a:t> </a:t>
            </a:r>
            <a:r>
              <a:rPr lang="de-DE" sz="2800" dirty="0" err="1">
                <a:solidFill>
                  <a:srgbClr val="C446FF"/>
                </a:solidFill>
              </a:rPr>
              <a:t>graph</a:t>
            </a:r>
            <a:endParaRPr lang="de-DE" sz="2800" dirty="0">
              <a:solidFill>
                <a:srgbClr val="C446FF"/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5C42E767-2BBE-B1E9-07DC-33A6780BE4B9}"/>
              </a:ext>
            </a:extLst>
          </p:cNvPr>
          <p:cNvCxnSpPr>
            <a:cxnSpLocks/>
          </p:cNvCxnSpPr>
          <p:nvPr/>
        </p:nvCxnSpPr>
        <p:spPr>
          <a:xfrm>
            <a:off x="2923562" y="3886283"/>
            <a:ext cx="2841527" cy="1182476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90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47082A24-1A24-A374-7DA5-27D669F9E452}"/>
              </a:ext>
            </a:extLst>
          </p:cNvPr>
          <p:cNvSpPr/>
          <p:nvPr/>
        </p:nvSpPr>
        <p:spPr>
          <a:xfrm>
            <a:off x="5041566" y="1780519"/>
            <a:ext cx="2103583" cy="16873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environment</a:t>
            </a:r>
            <a:endParaRPr lang="de-DE" b="1" dirty="0">
              <a:solidFill>
                <a:schemeClr val="tx1"/>
              </a:solidFill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B39D395C-9E54-4486-9A50-BD1D1828E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598" y="4335860"/>
            <a:ext cx="1557332" cy="386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tHub - Farama-Foundation/Gymnasium: An API standard for single-agent  reinforcement learning environments, with popular reference environments  and related utilities (formerly Gym)">
            <a:extLst>
              <a:ext uri="{FF2B5EF4-FFF2-40B4-BE49-F238E27FC236}">
                <a16:creationId xmlns:a16="http://schemas.microsoft.com/office/drawing/2014/main" id="{47005C4B-EECA-13A3-BCE1-1B869C67D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302" y="1104712"/>
            <a:ext cx="2346110" cy="62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BF636004-FCC5-93FE-0CA7-C6F4810419C3}"/>
              </a:ext>
            </a:extLst>
          </p:cNvPr>
          <p:cNvSpPr/>
          <p:nvPr/>
        </p:nvSpPr>
        <p:spPr>
          <a:xfrm>
            <a:off x="5123537" y="2801799"/>
            <a:ext cx="1939637" cy="59134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boilerplate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rl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353E287-918E-E04A-BA23-9277C31C7ECB}"/>
              </a:ext>
            </a:extLst>
          </p:cNvPr>
          <p:cNvSpPr/>
          <p:nvPr/>
        </p:nvSpPr>
        <p:spPr>
          <a:xfrm>
            <a:off x="9786637" y="1211158"/>
            <a:ext cx="2103582" cy="315061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agent-based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model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2AF3D31-40B8-8042-E3E5-20F7ABD96CAF}"/>
              </a:ext>
            </a:extLst>
          </p:cNvPr>
          <p:cNvSpPr/>
          <p:nvPr/>
        </p:nvSpPr>
        <p:spPr>
          <a:xfrm>
            <a:off x="9875901" y="2261697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worker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51104A3-78A9-CD6C-8D5E-94603048F323}"/>
              </a:ext>
            </a:extLst>
          </p:cNvPr>
          <p:cNvSpPr/>
          <p:nvPr/>
        </p:nvSpPr>
        <p:spPr>
          <a:xfrm>
            <a:off x="9875900" y="2924579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oracle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F7C7BB9-E005-9BD0-09AC-DD7A456B49A2}"/>
              </a:ext>
            </a:extLst>
          </p:cNvPr>
          <p:cNvSpPr/>
          <p:nvPr/>
        </p:nvSpPr>
        <p:spPr>
          <a:xfrm>
            <a:off x="9875900" y="3590611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platform</a:t>
            </a:r>
            <a:endParaRPr lang="de-DE" dirty="0">
              <a:solidFill>
                <a:schemeClr val="tx1"/>
              </a:solidFill>
            </a:endParaRPr>
          </a:p>
        </p:txBody>
      </p:sp>
      <p:pic>
        <p:nvPicPr>
          <p:cNvPr id="1038" name="Picture 14" descr="Introductory Tutorial — Mesa .1 documentation">
            <a:extLst>
              <a:ext uri="{FF2B5EF4-FFF2-40B4-BE49-F238E27FC236}">
                <a16:creationId xmlns:a16="http://schemas.microsoft.com/office/drawing/2014/main" id="{5394E259-8689-33D5-14A4-3DD4ED565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6951" y="721860"/>
            <a:ext cx="382852" cy="382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AE8D2216-9A6C-321B-C557-4D04D0FCAE2B}"/>
              </a:ext>
            </a:extLst>
          </p:cNvPr>
          <p:cNvSpPr txBox="1"/>
          <p:nvPr/>
        </p:nvSpPr>
        <p:spPr>
          <a:xfrm>
            <a:off x="10617224" y="688660"/>
            <a:ext cx="1024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MESA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B950C78-4F62-3F96-431E-8F6DB2A75578}"/>
              </a:ext>
            </a:extLst>
          </p:cNvPr>
          <p:cNvSpPr/>
          <p:nvPr/>
        </p:nvSpPr>
        <p:spPr>
          <a:xfrm>
            <a:off x="5956552" y="4766468"/>
            <a:ext cx="2103583" cy="17649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 err="1">
                <a:solidFill>
                  <a:schemeClr val="tx1"/>
                </a:solidFill>
              </a:rPr>
              <a:t>torch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b="1" dirty="0" err="1">
                <a:solidFill>
                  <a:schemeClr val="tx1"/>
                </a:solidFill>
              </a:rPr>
              <a:t>module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AC5C5F0-86BB-C8F2-3306-480FF685886F}"/>
              </a:ext>
            </a:extLst>
          </p:cNvPr>
          <p:cNvSpPr/>
          <p:nvPr/>
        </p:nvSpPr>
        <p:spPr>
          <a:xfrm>
            <a:off x="6045817" y="5184612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actor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D57C97F-D658-9B7D-162F-5779EE373263}"/>
              </a:ext>
            </a:extLst>
          </p:cNvPr>
          <p:cNvSpPr/>
          <p:nvPr/>
        </p:nvSpPr>
        <p:spPr>
          <a:xfrm>
            <a:off x="6045817" y="5836189"/>
            <a:ext cx="1939637" cy="59134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critic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42A5B6F-4B9D-3824-F587-4D0FCAE02433}"/>
              </a:ext>
            </a:extLst>
          </p:cNvPr>
          <p:cNvSpPr/>
          <p:nvPr/>
        </p:nvSpPr>
        <p:spPr>
          <a:xfrm>
            <a:off x="9884490" y="1595665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grid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5" name="Freihandform 24">
            <a:extLst>
              <a:ext uri="{FF2B5EF4-FFF2-40B4-BE49-F238E27FC236}">
                <a16:creationId xmlns:a16="http://schemas.microsoft.com/office/drawing/2014/main" id="{9361CCE9-1E1E-F063-9D91-F7672C357CD1}"/>
              </a:ext>
            </a:extLst>
          </p:cNvPr>
          <p:cNvSpPr/>
          <p:nvPr/>
        </p:nvSpPr>
        <p:spPr>
          <a:xfrm>
            <a:off x="2811780" y="1802665"/>
            <a:ext cx="2224456" cy="1773382"/>
          </a:xfrm>
          <a:custGeom>
            <a:avLst/>
            <a:gdLst>
              <a:gd name="connsiteX0" fmla="*/ 13854 w 1634836"/>
              <a:gd name="connsiteY0" fmla="*/ 1177637 h 1773382"/>
              <a:gd name="connsiteX1" fmla="*/ 1634836 w 1634836"/>
              <a:gd name="connsiteY1" fmla="*/ 0 h 1773382"/>
              <a:gd name="connsiteX2" fmla="*/ 1634836 w 1634836"/>
              <a:gd name="connsiteY2" fmla="*/ 1676400 h 1773382"/>
              <a:gd name="connsiteX3" fmla="*/ 0 w 1634836"/>
              <a:gd name="connsiteY3" fmla="*/ 1773382 h 1773382"/>
              <a:gd name="connsiteX4" fmla="*/ 13854 w 1634836"/>
              <a:gd name="connsiteY4" fmla="*/ 1177637 h 1773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1773382">
                <a:moveTo>
                  <a:pt x="13854" y="1177637"/>
                </a:moveTo>
                <a:lnTo>
                  <a:pt x="1634836" y="0"/>
                </a:lnTo>
                <a:lnTo>
                  <a:pt x="1634836" y="1676400"/>
                </a:lnTo>
                <a:lnTo>
                  <a:pt x="0" y="1773382"/>
                </a:lnTo>
                <a:lnTo>
                  <a:pt x="13854" y="1177637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Freihandform 25">
            <a:extLst>
              <a:ext uri="{FF2B5EF4-FFF2-40B4-BE49-F238E27FC236}">
                <a16:creationId xmlns:a16="http://schemas.microsoft.com/office/drawing/2014/main" id="{4EFB1492-C6FE-AE20-9521-AA7CD1E77958}"/>
              </a:ext>
            </a:extLst>
          </p:cNvPr>
          <p:cNvSpPr/>
          <p:nvPr/>
        </p:nvSpPr>
        <p:spPr>
          <a:xfrm>
            <a:off x="2811780" y="3659174"/>
            <a:ext cx="3159355" cy="2881746"/>
          </a:xfrm>
          <a:custGeom>
            <a:avLst/>
            <a:gdLst>
              <a:gd name="connsiteX0" fmla="*/ 0 w 1634836"/>
              <a:gd name="connsiteY0" fmla="*/ 0 h 2881746"/>
              <a:gd name="connsiteX1" fmla="*/ 1620982 w 1634836"/>
              <a:gd name="connsiteY1" fmla="*/ 1094509 h 2881746"/>
              <a:gd name="connsiteX2" fmla="*/ 1634836 w 1634836"/>
              <a:gd name="connsiteY2" fmla="*/ 2881746 h 2881746"/>
              <a:gd name="connsiteX3" fmla="*/ 13854 w 1634836"/>
              <a:gd name="connsiteY3" fmla="*/ 595746 h 2881746"/>
              <a:gd name="connsiteX4" fmla="*/ 0 w 1634836"/>
              <a:gd name="connsiteY4" fmla="*/ 0 h 2881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4836" h="2881746">
                <a:moveTo>
                  <a:pt x="0" y="0"/>
                </a:moveTo>
                <a:lnTo>
                  <a:pt x="1620982" y="1094509"/>
                </a:lnTo>
                <a:lnTo>
                  <a:pt x="1634836" y="2881746"/>
                </a:lnTo>
                <a:lnTo>
                  <a:pt x="13854" y="5957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32" name="Picture 8" descr="GitHub - pyg-team/pytorch_geometric: Graph Neural Network Library for  PyTorch">
            <a:extLst>
              <a:ext uri="{FF2B5EF4-FFF2-40B4-BE49-F238E27FC236}">
                <a16:creationId xmlns:a16="http://schemas.microsoft.com/office/drawing/2014/main" id="{37282052-6C84-F29A-8CFE-226C46AAA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530" y="3825142"/>
            <a:ext cx="1310626" cy="439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Freihandform 26">
            <a:extLst>
              <a:ext uri="{FF2B5EF4-FFF2-40B4-BE49-F238E27FC236}">
                <a16:creationId xmlns:a16="http://schemas.microsoft.com/office/drawing/2014/main" id="{98EE3940-43D1-93C8-04C1-FAEBD201192C}"/>
              </a:ext>
            </a:extLst>
          </p:cNvPr>
          <p:cNvSpPr/>
          <p:nvPr/>
        </p:nvSpPr>
        <p:spPr>
          <a:xfrm>
            <a:off x="7063174" y="1205341"/>
            <a:ext cx="2718133" cy="3172691"/>
          </a:xfrm>
          <a:custGeom>
            <a:avLst/>
            <a:gdLst>
              <a:gd name="connsiteX0" fmla="*/ 13855 w 1191491"/>
              <a:gd name="connsiteY0" fmla="*/ 942109 h 3172691"/>
              <a:gd name="connsiteX1" fmla="*/ 1191491 w 1191491"/>
              <a:gd name="connsiteY1" fmla="*/ 0 h 3172691"/>
              <a:gd name="connsiteX2" fmla="*/ 1191491 w 1191491"/>
              <a:gd name="connsiteY2" fmla="*/ 3172691 h 3172691"/>
              <a:gd name="connsiteX3" fmla="*/ 0 w 1191491"/>
              <a:gd name="connsiteY3" fmla="*/ 1551709 h 3172691"/>
              <a:gd name="connsiteX4" fmla="*/ 13855 w 1191491"/>
              <a:gd name="connsiteY4" fmla="*/ 942109 h 3172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91491" h="3172691">
                <a:moveTo>
                  <a:pt x="13855" y="942109"/>
                </a:moveTo>
                <a:lnTo>
                  <a:pt x="1191491" y="0"/>
                </a:lnTo>
                <a:lnTo>
                  <a:pt x="1191491" y="3172691"/>
                </a:lnTo>
                <a:lnTo>
                  <a:pt x="0" y="1551709"/>
                </a:lnTo>
                <a:lnTo>
                  <a:pt x="13855" y="942109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0DFA379-15BB-AB79-53B2-75A3C3EE709E}"/>
              </a:ext>
            </a:extLst>
          </p:cNvPr>
          <p:cNvSpPr txBox="1"/>
          <p:nvPr/>
        </p:nvSpPr>
        <p:spPr>
          <a:xfrm>
            <a:off x="175622" y="2444304"/>
            <a:ext cx="245708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get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observation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AA40395B-754B-9E65-1192-6E8A1764CDF2}"/>
              </a:ext>
            </a:extLst>
          </p:cNvPr>
          <p:cNvCxnSpPr>
            <a:cxnSpLocks/>
          </p:cNvCxnSpPr>
          <p:nvPr/>
        </p:nvCxnSpPr>
        <p:spPr>
          <a:xfrm>
            <a:off x="457438" y="3088392"/>
            <a:ext cx="2175267" cy="0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F8E0E892-B53F-32CA-3070-529707AD7BC8}"/>
              </a:ext>
            </a:extLst>
          </p:cNvPr>
          <p:cNvCxnSpPr>
            <a:cxnSpLocks/>
          </p:cNvCxnSpPr>
          <p:nvPr/>
        </p:nvCxnSpPr>
        <p:spPr>
          <a:xfrm>
            <a:off x="9705001" y="784660"/>
            <a:ext cx="445040" cy="0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E8194F98-2C97-23B8-73CC-01D88DF98360}"/>
              </a:ext>
            </a:extLst>
          </p:cNvPr>
          <p:cNvSpPr/>
          <p:nvPr/>
        </p:nvSpPr>
        <p:spPr>
          <a:xfrm>
            <a:off x="5123538" y="2147058"/>
            <a:ext cx="1939637" cy="59134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abm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043" name="Gerade Verbindung mit Pfeil 1042">
            <a:extLst>
              <a:ext uri="{FF2B5EF4-FFF2-40B4-BE49-F238E27FC236}">
                <a16:creationId xmlns:a16="http://schemas.microsoft.com/office/drawing/2014/main" id="{BA94F16D-7781-E24B-7737-EF621A39698F}"/>
              </a:ext>
            </a:extLst>
          </p:cNvPr>
          <p:cNvCxnSpPr>
            <a:cxnSpLocks/>
          </p:cNvCxnSpPr>
          <p:nvPr/>
        </p:nvCxnSpPr>
        <p:spPr>
          <a:xfrm flipV="1">
            <a:off x="2939104" y="2346032"/>
            <a:ext cx="1988488" cy="719763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323AE374-20A0-8C1E-35DE-F3FD1D093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Architecture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9A013D3-BEFD-CB4E-40C0-99F14548644F}"/>
              </a:ext>
            </a:extLst>
          </p:cNvPr>
          <p:cNvSpPr txBox="1"/>
          <p:nvPr/>
        </p:nvSpPr>
        <p:spPr>
          <a:xfrm>
            <a:off x="7597023" y="1935905"/>
            <a:ext cx="2204963" cy="138499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get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graph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info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node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values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-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edges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486166AF-BD0E-F4C8-FD0C-E5DEC66D0FB5}"/>
              </a:ext>
            </a:extLst>
          </p:cNvPr>
          <p:cNvCxnSpPr>
            <a:cxnSpLocks/>
          </p:cNvCxnSpPr>
          <p:nvPr/>
        </p:nvCxnSpPr>
        <p:spPr>
          <a:xfrm flipH="1">
            <a:off x="7152439" y="2442730"/>
            <a:ext cx="1932344" cy="0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ihandform 8">
            <a:extLst>
              <a:ext uri="{FF2B5EF4-FFF2-40B4-BE49-F238E27FC236}">
                <a16:creationId xmlns:a16="http://schemas.microsoft.com/office/drawing/2014/main" id="{5B386441-D400-AE2B-F5B5-7D0F5F5003CE}"/>
              </a:ext>
            </a:extLst>
          </p:cNvPr>
          <p:cNvSpPr/>
          <p:nvPr/>
        </p:nvSpPr>
        <p:spPr>
          <a:xfrm>
            <a:off x="1929490" y="3339028"/>
            <a:ext cx="665019" cy="540328"/>
          </a:xfrm>
          <a:custGeom>
            <a:avLst/>
            <a:gdLst>
              <a:gd name="connsiteX0" fmla="*/ 665019 w 665019"/>
              <a:gd name="connsiteY0" fmla="*/ 0 h 540328"/>
              <a:gd name="connsiteX1" fmla="*/ 0 w 665019"/>
              <a:gd name="connsiteY1" fmla="*/ 13855 h 540328"/>
              <a:gd name="connsiteX2" fmla="*/ 0 w 665019"/>
              <a:gd name="connsiteY2" fmla="*/ 540328 h 540328"/>
              <a:gd name="connsiteX3" fmla="*/ 651164 w 665019"/>
              <a:gd name="connsiteY3" fmla="*/ 540328 h 540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019" h="540328">
                <a:moveTo>
                  <a:pt x="665019" y="0"/>
                </a:moveTo>
                <a:lnTo>
                  <a:pt x="0" y="13855"/>
                </a:lnTo>
                <a:lnTo>
                  <a:pt x="0" y="540328"/>
                </a:lnTo>
                <a:lnTo>
                  <a:pt x="651164" y="540328"/>
                </a:lnTo>
              </a:path>
            </a:pathLst>
          </a:custGeom>
          <a:noFill/>
          <a:ln w="508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D6F1614-8C28-106A-9FEE-94C49B0BA01D}"/>
              </a:ext>
            </a:extLst>
          </p:cNvPr>
          <p:cNvSpPr txBox="1"/>
          <p:nvPr/>
        </p:nvSpPr>
        <p:spPr>
          <a:xfrm>
            <a:off x="1182551" y="3300701"/>
            <a:ext cx="702308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obs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EEC2F06-63AA-CB08-3005-1F226B3008D1}"/>
              </a:ext>
            </a:extLst>
          </p:cNvPr>
          <p:cNvCxnSpPr>
            <a:cxnSpLocks/>
          </p:cNvCxnSpPr>
          <p:nvPr/>
        </p:nvCxnSpPr>
        <p:spPr>
          <a:xfrm flipH="1">
            <a:off x="2858250" y="2624175"/>
            <a:ext cx="2062052" cy="714853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993679FB-ED67-6BA6-0DB8-B99C64586F88}"/>
              </a:ext>
            </a:extLst>
          </p:cNvPr>
          <p:cNvSpPr txBox="1"/>
          <p:nvPr/>
        </p:nvSpPr>
        <p:spPr>
          <a:xfrm>
            <a:off x="3567452" y="3009802"/>
            <a:ext cx="1404487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linearize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23EBDA31-C2B6-3932-0334-84236C35DE9A}"/>
              </a:ext>
            </a:extLst>
          </p:cNvPr>
          <p:cNvSpPr txBox="1"/>
          <p:nvPr/>
        </p:nvSpPr>
        <p:spPr>
          <a:xfrm>
            <a:off x="3686548" y="3755458"/>
            <a:ext cx="2242024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re-build</a:t>
            </a:r>
            <a:r>
              <a:rPr lang="de-DE" sz="2800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de-DE" sz="2800" dirty="0" err="1">
                <a:solidFill>
                  <a:schemeClr val="bg2">
                    <a:lumMod val="75000"/>
                  </a:schemeClr>
                </a:solidFill>
              </a:rPr>
              <a:t>graph</a:t>
            </a:r>
            <a:endParaRPr lang="de-DE" sz="28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5C42E767-2BBE-B1E9-07DC-33A6780BE4B9}"/>
              </a:ext>
            </a:extLst>
          </p:cNvPr>
          <p:cNvCxnSpPr>
            <a:cxnSpLocks/>
          </p:cNvCxnSpPr>
          <p:nvPr/>
        </p:nvCxnSpPr>
        <p:spPr>
          <a:xfrm>
            <a:off x="2923562" y="3886283"/>
            <a:ext cx="2841527" cy="1182476"/>
          </a:xfrm>
          <a:prstGeom prst="straightConnector1">
            <a:avLst/>
          </a:prstGeom>
          <a:ln w="47625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D1483833-D82C-3ACC-D9FF-0F3968ECC78B}"/>
              </a:ext>
            </a:extLst>
          </p:cNvPr>
          <p:cNvCxnSpPr>
            <a:cxnSpLocks/>
          </p:cNvCxnSpPr>
          <p:nvPr/>
        </p:nvCxnSpPr>
        <p:spPr>
          <a:xfrm flipH="1">
            <a:off x="360218" y="4098825"/>
            <a:ext cx="2189220" cy="0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FE9F231F-E291-F98E-8103-FC0D5B265B97}"/>
              </a:ext>
            </a:extLst>
          </p:cNvPr>
          <p:cNvSpPr txBox="1"/>
          <p:nvPr/>
        </p:nvSpPr>
        <p:spPr>
          <a:xfrm>
            <a:off x="1000691" y="4165994"/>
            <a:ext cx="1088760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rgbClr val="C446FF"/>
                </a:solidFill>
              </a:rPr>
              <a:t>action</a:t>
            </a:r>
            <a:endParaRPr lang="de-DE" sz="2800" dirty="0">
              <a:solidFill>
                <a:srgbClr val="C446FF"/>
              </a:solidFill>
            </a:endParaRPr>
          </a:p>
        </p:txBody>
      </p: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D1FE89BF-D95A-2394-20A7-3F4511C43CC9}"/>
              </a:ext>
            </a:extLst>
          </p:cNvPr>
          <p:cNvCxnSpPr>
            <a:cxnSpLocks/>
          </p:cNvCxnSpPr>
          <p:nvPr/>
        </p:nvCxnSpPr>
        <p:spPr>
          <a:xfrm flipH="1" flipV="1">
            <a:off x="2939104" y="4119414"/>
            <a:ext cx="2796583" cy="1176454"/>
          </a:xfrm>
          <a:prstGeom prst="straightConnector1">
            <a:avLst/>
          </a:prstGeom>
          <a:ln w="47625">
            <a:solidFill>
              <a:srgbClr val="C44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495E910F-CD59-EFE7-1D3B-025F2273593B}"/>
              </a:ext>
            </a:extLst>
          </p:cNvPr>
          <p:cNvSpPr txBox="1"/>
          <p:nvPr/>
        </p:nvSpPr>
        <p:spPr>
          <a:xfrm>
            <a:off x="4603988" y="5148189"/>
            <a:ext cx="1404487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rgbClr val="C446FF"/>
                </a:solidFill>
              </a:rPr>
              <a:t>linearize</a:t>
            </a:r>
            <a:endParaRPr lang="de-DE" sz="2800" dirty="0">
              <a:solidFill>
                <a:srgbClr val="C44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506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32" y="2989859"/>
            <a:ext cx="1173186" cy="117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bgerundete rechteckige Legende 32">
            <a:extLst>
              <a:ext uri="{FF2B5EF4-FFF2-40B4-BE49-F238E27FC236}">
                <a16:creationId xmlns:a16="http://schemas.microsoft.com/office/drawing/2014/main" id="{C92F8492-8707-2104-5E54-2DB138B4AC42}"/>
              </a:ext>
            </a:extLst>
          </p:cNvPr>
          <p:cNvSpPr/>
          <p:nvPr/>
        </p:nvSpPr>
        <p:spPr>
          <a:xfrm>
            <a:off x="6932402" y="1664721"/>
            <a:ext cx="2815787" cy="1043300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 rechteckige Legende 36">
            <a:extLst>
              <a:ext uri="{FF2B5EF4-FFF2-40B4-BE49-F238E27FC236}">
                <a16:creationId xmlns:a16="http://schemas.microsoft.com/office/drawing/2014/main" id="{8F7DB32D-7A9B-6445-BA93-4A637976FC34}"/>
              </a:ext>
            </a:extLst>
          </p:cNvPr>
          <p:cNvSpPr/>
          <p:nvPr/>
        </p:nvSpPr>
        <p:spPr>
          <a:xfrm>
            <a:off x="2433878" y="4499450"/>
            <a:ext cx="2815787" cy="1043300"/>
          </a:xfrm>
          <a:prstGeom prst="wedgeRoundRectCallout">
            <a:avLst>
              <a:gd name="adj1" fmla="val 23522"/>
              <a:gd name="adj2" fmla="val -70036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4079193" y="3920702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48FAE2FC-EEAE-9E80-A531-0868E913D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4205218" y="2426922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C5FA1B6C-69C0-4E31-2977-43ECC8B4087F}"/>
              </a:ext>
            </a:extLst>
          </p:cNvPr>
          <p:cNvSpPr txBox="1"/>
          <p:nvPr/>
        </p:nvSpPr>
        <p:spPr>
          <a:xfrm>
            <a:off x="7289586" y="1732419"/>
            <a:ext cx="2112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4F08DA73-7EA6-BA24-B41B-922E72100A1D}"/>
              </a:ext>
            </a:extLst>
          </p:cNvPr>
          <p:cNvSpPr txBox="1"/>
          <p:nvPr/>
        </p:nvSpPr>
        <p:spPr>
          <a:xfrm>
            <a:off x="7041002" y="2294369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4AA5645B-B397-3E0D-6D75-CFF43DCEEE17}"/>
              </a:ext>
            </a:extLst>
          </p:cNvPr>
          <p:cNvSpPr txBox="1"/>
          <p:nvPr/>
        </p:nvSpPr>
        <p:spPr>
          <a:xfrm>
            <a:off x="8143679" y="203372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or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C21D4E7-ED3B-953C-2F2B-92FC0D1196A0}"/>
              </a:ext>
            </a:extLst>
          </p:cNvPr>
          <p:cNvSpPr txBox="1"/>
          <p:nvPr/>
        </p:nvSpPr>
        <p:spPr>
          <a:xfrm>
            <a:off x="3113266" y="5123193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is</a:t>
            </a:r>
            <a:r>
              <a:rPr lang="de-DE" dirty="0">
                <a:solidFill>
                  <a:schemeClr val="bg2"/>
                </a:solidFill>
              </a:rPr>
              <a:t> not </a:t>
            </a:r>
            <a:r>
              <a:rPr lang="de-DE" dirty="0" err="1">
                <a:solidFill>
                  <a:schemeClr val="bg2"/>
                </a:solidFill>
              </a:rPr>
              <a:t>occupied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EB2F153-DA54-BCE8-5DBC-EBB0552F72C4}"/>
              </a:ext>
            </a:extLst>
          </p:cNvPr>
          <p:cNvSpPr txBox="1"/>
          <p:nvPr/>
        </p:nvSpPr>
        <p:spPr>
          <a:xfrm>
            <a:off x="3243703" y="4532728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1CE6F3D-90A5-D122-5F35-EBAF04A89537}"/>
              </a:ext>
            </a:extLst>
          </p:cNvPr>
          <p:cNvSpPr txBox="1"/>
          <p:nvPr/>
        </p:nvSpPr>
        <p:spPr>
          <a:xfrm>
            <a:off x="3658382" y="4839663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or</a:t>
            </a:r>
            <a:endParaRPr lang="de-DE" dirty="0">
              <a:solidFill>
                <a:schemeClr val="bg2"/>
              </a:solidFill>
            </a:endParaRPr>
          </a:p>
        </p:txBody>
      </p:sp>
      <p:pic>
        <p:nvPicPr>
          <p:cNvPr id="20482" name="Picture 2" descr="Wrong PNG Images Transparent Free Download | PNGMart">
            <a:extLst>
              <a:ext uri="{FF2B5EF4-FFF2-40B4-BE49-F238E27FC236}">
                <a16:creationId xmlns:a16="http://schemas.microsoft.com/office/drawing/2014/main" id="{510E4399-A68F-2398-9F23-439EB687F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324" y="768766"/>
            <a:ext cx="1512328" cy="151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6">
            <a:extLst>
              <a:ext uri="{FF2B5EF4-FFF2-40B4-BE49-F238E27FC236}">
                <a16:creationId xmlns:a16="http://schemas.microsoft.com/office/drawing/2014/main" id="{21A7AE54-14BE-FB33-111F-267861688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80705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32" y="2989859"/>
            <a:ext cx="1173186" cy="117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Abgerundete rechteckige Legende 32">
            <a:extLst>
              <a:ext uri="{FF2B5EF4-FFF2-40B4-BE49-F238E27FC236}">
                <a16:creationId xmlns:a16="http://schemas.microsoft.com/office/drawing/2014/main" id="{C92F8492-8707-2104-5E54-2DB138B4AC42}"/>
              </a:ext>
            </a:extLst>
          </p:cNvPr>
          <p:cNvSpPr/>
          <p:nvPr/>
        </p:nvSpPr>
        <p:spPr>
          <a:xfrm>
            <a:off x="6932402" y="1664721"/>
            <a:ext cx="2815787" cy="1043300"/>
          </a:xfrm>
          <a:prstGeom prst="wedgeRoundRectCallout">
            <a:avLst>
              <a:gd name="adj1" fmla="val -24793"/>
              <a:gd name="adj2" fmla="val 65707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Abgerundete rechteckige Legende 36">
            <a:extLst>
              <a:ext uri="{FF2B5EF4-FFF2-40B4-BE49-F238E27FC236}">
                <a16:creationId xmlns:a16="http://schemas.microsoft.com/office/drawing/2014/main" id="{8F7DB32D-7A9B-6445-BA93-4A637976FC34}"/>
              </a:ext>
            </a:extLst>
          </p:cNvPr>
          <p:cNvSpPr/>
          <p:nvPr/>
        </p:nvSpPr>
        <p:spPr>
          <a:xfrm>
            <a:off x="2433878" y="4499450"/>
            <a:ext cx="2815787" cy="1043300"/>
          </a:xfrm>
          <a:prstGeom prst="wedgeRoundRectCallout">
            <a:avLst>
              <a:gd name="adj1" fmla="val 23522"/>
              <a:gd name="adj2" fmla="val -70036"/>
              <a:gd name="adj3" fmla="val 16667"/>
            </a:avLst>
          </a:prstGeom>
          <a:solidFill>
            <a:schemeClr val="bg1"/>
          </a:solidFill>
          <a:ln w="254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4079193" y="3920702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D96ED0A7-029E-AC84-8E39-3645DA417D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5674407" y="2666783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CBFD2AB2-8347-28FF-9C02-7631C13149C2}"/>
              </a:ext>
            </a:extLst>
          </p:cNvPr>
          <p:cNvSpPr txBox="1"/>
          <p:nvPr/>
        </p:nvSpPr>
        <p:spPr>
          <a:xfrm>
            <a:off x="7289586" y="1732419"/>
            <a:ext cx="2112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step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F3F596D6-BE4D-18C2-8C08-80EBACDAD0B6}"/>
              </a:ext>
            </a:extLst>
          </p:cNvPr>
          <p:cNvSpPr txBox="1"/>
          <p:nvPr/>
        </p:nvSpPr>
        <p:spPr>
          <a:xfrm>
            <a:off x="7041002" y="2294369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don‘t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step</a:t>
            </a:r>
            <a:r>
              <a:rPr lang="de-DE" dirty="0">
                <a:solidFill>
                  <a:schemeClr val="bg2"/>
                </a:solidFill>
              </a:rPr>
              <a:t> on </a:t>
            </a:r>
            <a:r>
              <a:rPr lang="de-DE" dirty="0" err="1">
                <a:solidFill>
                  <a:schemeClr val="bg2"/>
                </a:solidFill>
              </a:rPr>
              <a:t>the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platform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5BEAA8B-D597-8D39-665D-63A0750B8D73}"/>
              </a:ext>
            </a:extLst>
          </p:cNvPr>
          <p:cNvSpPr txBox="1"/>
          <p:nvPr/>
        </p:nvSpPr>
        <p:spPr>
          <a:xfrm>
            <a:off x="8143679" y="2033727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or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A00D96F-EB71-E9BD-4F58-5E3897524D7B}"/>
              </a:ext>
            </a:extLst>
          </p:cNvPr>
          <p:cNvSpPr txBox="1"/>
          <p:nvPr/>
        </p:nvSpPr>
        <p:spPr>
          <a:xfrm>
            <a:off x="3113266" y="5123193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D2FBDE4C-7145-9E97-7E4D-C941D04403F7}"/>
              </a:ext>
            </a:extLst>
          </p:cNvPr>
          <p:cNvSpPr txBox="1"/>
          <p:nvPr/>
        </p:nvSpPr>
        <p:spPr>
          <a:xfrm>
            <a:off x="3243703" y="4532728"/>
            <a:ext cx="2815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is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occupied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07574CF8-D866-A7AA-0AA4-AD32E6424689}"/>
              </a:ext>
            </a:extLst>
          </p:cNvPr>
          <p:cNvSpPr txBox="1"/>
          <p:nvPr/>
        </p:nvSpPr>
        <p:spPr>
          <a:xfrm>
            <a:off x="3658382" y="4839663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chemeClr val="bg2"/>
                </a:solidFill>
              </a:rPr>
              <a:t>or</a:t>
            </a:r>
            <a:endParaRPr lang="de-DE" dirty="0">
              <a:solidFill>
                <a:schemeClr val="bg2"/>
              </a:solidFill>
            </a:endParaRPr>
          </a:p>
        </p:txBody>
      </p:sp>
      <p:pic>
        <p:nvPicPr>
          <p:cNvPr id="38" name="Picture 2" descr="Wrong PNG Images Transparent Free Download | PNGMart">
            <a:extLst>
              <a:ext uri="{FF2B5EF4-FFF2-40B4-BE49-F238E27FC236}">
                <a16:creationId xmlns:a16="http://schemas.microsoft.com/office/drawing/2014/main" id="{A0CEFD80-C1EB-3ECF-14F9-02D41D197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324" y="768766"/>
            <a:ext cx="1512328" cy="151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haltsplatzhalter 6">
            <a:extLst>
              <a:ext uri="{FF2B5EF4-FFF2-40B4-BE49-F238E27FC236}">
                <a16:creationId xmlns:a16="http://schemas.microsoft.com/office/drawing/2014/main" id="{4FDE3E2C-FEED-81A3-9085-32304665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rgbClr val="C446FF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2"/>
                </a:solidFill>
              </a:rPr>
              <a:t>Reward</a:t>
            </a:r>
            <a:endParaRPr lang="de-DE" sz="1400" dirty="0">
              <a:solidFill>
                <a:schemeClr val="bg2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864488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347" y="1540575"/>
            <a:ext cx="930809" cy="93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3841507" y="2550129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D96ED0A7-029E-AC84-8E39-3645DA417D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3726779" y="904573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CBFD2AB2-8347-28FF-9C02-7631C13149C2}"/>
              </a:ext>
            </a:extLst>
          </p:cNvPr>
          <p:cNvSpPr txBox="1"/>
          <p:nvPr/>
        </p:nvSpPr>
        <p:spPr>
          <a:xfrm>
            <a:off x="5385296" y="1854665"/>
            <a:ext cx="136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A00D96F-EB71-E9BD-4F58-5E3897524D7B}"/>
              </a:ext>
            </a:extLst>
          </p:cNvPr>
          <p:cNvSpPr txBox="1"/>
          <p:nvPr/>
        </p:nvSpPr>
        <p:spPr>
          <a:xfrm>
            <a:off x="4012028" y="4510547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not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pic>
        <p:nvPicPr>
          <p:cNvPr id="38" name="Picture 2" descr="Wrong PNG Images Transparent Free Download | PNGMart">
            <a:extLst>
              <a:ext uri="{FF2B5EF4-FFF2-40B4-BE49-F238E27FC236}">
                <a16:creationId xmlns:a16="http://schemas.microsoft.com/office/drawing/2014/main" id="{A0CEFD80-C1EB-3ECF-14F9-02D41D197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1676" y="4390511"/>
            <a:ext cx="887295" cy="88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FB1A6B9-9526-C7E5-06DA-39D85AA0E03C}"/>
              </a:ext>
            </a:extLst>
          </p:cNvPr>
          <p:cNvSpPr txBox="1"/>
          <p:nvPr/>
        </p:nvSpPr>
        <p:spPr>
          <a:xfrm>
            <a:off x="6162778" y="1857935"/>
            <a:ext cx="281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720E65C-67B0-1B2F-9FB6-354D175C4AD8}"/>
              </a:ext>
            </a:extLst>
          </p:cNvPr>
          <p:cNvSpPr txBox="1"/>
          <p:nvPr/>
        </p:nvSpPr>
        <p:spPr>
          <a:xfrm>
            <a:off x="3959640" y="3213909"/>
            <a:ext cx="1263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pic>
        <p:nvPicPr>
          <p:cNvPr id="9" name="Picture 2" descr="Wrong PNG Images Transparent Free Download | PNGMart">
            <a:extLst>
              <a:ext uri="{FF2B5EF4-FFF2-40B4-BE49-F238E27FC236}">
                <a16:creationId xmlns:a16="http://schemas.microsoft.com/office/drawing/2014/main" id="{00FE36B7-7737-205E-1EAE-0F5CA9BA9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819" y="3132804"/>
            <a:ext cx="887295" cy="88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Checkmark PNG, Checkmark Transparent Background - FreeIconsPNG">
            <a:extLst>
              <a:ext uri="{FF2B5EF4-FFF2-40B4-BE49-F238E27FC236}">
                <a16:creationId xmlns:a16="http://schemas.microsoft.com/office/drawing/2014/main" id="{831A3016-435C-2B87-E265-887833A89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3863" y="3144385"/>
            <a:ext cx="902623" cy="85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heckmark PNG, Checkmark Transparent Background - FreeIconsPNG">
            <a:extLst>
              <a:ext uri="{FF2B5EF4-FFF2-40B4-BE49-F238E27FC236}">
                <a16:creationId xmlns:a16="http://schemas.microsoft.com/office/drawing/2014/main" id="{E8D375D8-50A6-0B81-17E9-BFAD1CE14C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420" y="4357037"/>
            <a:ext cx="902623" cy="85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Inhaltsplatzhalter 6">
            <a:extLst>
              <a:ext uri="{FF2B5EF4-FFF2-40B4-BE49-F238E27FC236}">
                <a16:creationId xmlns:a16="http://schemas.microsoft.com/office/drawing/2014/main" id="{0712C89B-FB7E-6264-9CED-D6B564BB1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rgbClr val="C446FF"/>
                </a:solidFill>
              </a:rPr>
              <a:t>Reward</a:t>
            </a:r>
            <a:endParaRPr lang="de-DE" sz="1400" dirty="0">
              <a:solidFill>
                <a:srgbClr val="C446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870294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6C37D93A-1479-E00F-F26A-26C54478764B}"/>
              </a:ext>
            </a:extLst>
          </p:cNvPr>
          <p:cNvGrpSpPr/>
          <p:nvPr/>
        </p:nvGrpSpPr>
        <p:grpSpPr>
          <a:xfrm>
            <a:off x="-19744294" y="-10023873"/>
            <a:ext cx="37541964" cy="26905190"/>
            <a:chOff x="-5799221" y="-5073029"/>
            <a:chExt cx="22531137" cy="16955933"/>
          </a:xfrm>
        </p:grpSpPr>
        <p:cxnSp>
          <p:nvCxnSpPr>
            <p:cNvPr id="3" name="Gerade Verbindung 2">
              <a:extLst>
                <a:ext uri="{FF2B5EF4-FFF2-40B4-BE49-F238E27FC236}">
                  <a16:creationId xmlns:a16="http://schemas.microsoft.com/office/drawing/2014/main" id="{F8DB71D6-37DE-E064-3D9F-A0B3E9844F2A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1" y="-4018547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Gerade Verbindung 3">
              <a:extLst>
                <a:ext uri="{FF2B5EF4-FFF2-40B4-BE49-F238E27FC236}">
                  <a16:creationId xmlns:a16="http://schemas.microsoft.com/office/drawing/2014/main" id="{7CE82BA3-89FE-4F98-E70C-87DB5B0966C2}"/>
                </a:ext>
              </a:extLst>
            </p:cNvPr>
            <p:cNvCxnSpPr>
              <a:cxnSpLocks/>
            </p:cNvCxnSpPr>
            <p:nvPr/>
          </p:nvCxnSpPr>
          <p:spPr>
            <a:xfrm>
              <a:off x="1948400" y="-4018547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27AE3585-19BE-D349-7E1E-E5E46B98C806}"/>
                </a:ext>
              </a:extLst>
            </p:cNvPr>
            <p:cNvCxnSpPr>
              <a:cxnSpLocks/>
            </p:cNvCxnSpPr>
            <p:nvPr/>
          </p:nvCxnSpPr>
          <p:spPr>
            <a:xfrm>
              <a:off x="2837879" y="-4355431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FAA27E37-A31B-3B35-971C-1A58F54307B6}"/>
                </a:ext>
              </a:extLst>
            </p:cNvPr>
            <p:cNvCxnSpPr>
              <a:cxnSpLocks/>
            </p:cNvCxnSpPr>
            <p:nvPr/>
          </p:nvCxnSpPr>
          <p:spPr>
            <a:xfrm>
              <a:off x="3796680" y="-457200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C673A471-8BB9-2BE1-86BD-17D774AC7159}"/>
                </a:ext>
              </a:extLst>
            </p:cNvPr>
            <p:cNvCxnSpPr>
              <a:cxnSpLocks/>
            </p:cNvCxnSpPr>
            <p:nvPr/>
          </p:nvCxnSpPr>
          <p:spPr>
            <a:xfrm>
              <a:off x="4713657" y="-4331368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Gerade Verbindung 22">
              <a:extLst>
                <a:ext uri="{FF2B5EF4-FFF2-40B4-BE49-F238E27FC236}">
                  <a16:creationId xmlns:a16="http://schemas.microsoft.com/office/drawing/2014/main" id="{85070EAB-451D-A4E4-8C4F-4777D3993733}"/>
                </a:ext>
              </a:extLst>
            </p:cNvPr>
            <p:cNvCxnSpPr>
              <a:cxnSpLocks/>
            </p:cNvCxnSpPr>
            <p:nvPr/>
          </p:nvCxnSpPr>
          <p:spPr>
            <a:xfrm>
              <a:off x="5648396" y="-4648485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Gerade Verbindung 23">
              <a:extLst>
                <a:ext uri="{FF2B5EF4-FFF2-40B4-BE49-F238E27FC236}">
                  <a16:creationId xmlns:a16="http://schemas.microsoft.com/office/drawing/2014/main" id="{A32047C6-106D-EEC9-8FD5-B068BB89E2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000" y="-4860757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Gerade Verbindung 24">
              <a:extLst>
                <a:ext uri="{FF2B5EF4-FFF2-40B4-BE49-F238E27FC236}">
                  <a16:creationId xmlns:a16="http://schemas.microsoft.com/office/drawing/2014/main" id="{319916D5-EEF4-4BB5-B6C2-F4EF198C5F65}"/>
                </a:ext>
              </a:extLst>
            </p:cNvPr>
            <p:cNvCxnSpPr>
              <a:cxnSpLocks/>
            </p:cNvCxnSpPr>
            <p:nvPr/>
          </p:nvCxnSpPr>
          <p:spPr>
            <a:xfrm>
              <a:off x="7496676" y="-4648485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Gerade Verbindung 25">
              <a:extLst>
                <a:ext uri="{FF2B5EF4-FFF2-40B4-BE49-F238E27FC236}">
                  <a16:creationId xmlns:a16="http://schemas.microsoft.com/office/drawing/2014/main" id="{25505E3C-EA20-17CE-0AB1-3AE30BB9AD15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2197483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Gerade Verbindung 26">
              <a:extLst>
                <a:ext uri="{FF2B5EF4-FFF2-40B4-BE49-F238E27FC236}">
                  <a16:creationId xmlns:a16="http://schemas.microsoft.com/office/drawing/2014/main" id="{D4173AF0-BBEC-BFDC-BD23-78FA1AD4BDB9}"/>
                </a:ext>
              </a:extLst>
            </p:cNvPr>
            <p:cNvCxnSpPr>
              <a:cxnSpLocks/>
            </p:cNvCxnSpPr>
            <p:nvPr/>
          </p:nvCxnSpPr>
          <p:spPr>
            <a:xfrm>
              <a:off x="-5462337" y="3061895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Gerade Verbindung 27">
              <a:extLst>
                <a:ext uri="{FF2B5EF4-FFF2-40B4-BE49-F238E27FC236}">
                  <a16:creationId xmlns:a16="http://schemas.microsoft.com/office/drawing/2014/main" id="{5633B309-3F50-A7FC-A008-1CB1B4207EB8}"/>
                </a:ext>
              </a:extLst>
            </p:cNvPr>
            <p:cNvCxnSpPr>
              <a:cxnSpLocks/>
            </p:cNvCxnSpPr>
            <p:nvPr/>
          </p:nvCxnSpPr>
          <p:spPr>
            <a:xfrm>
              <a:off x="-4908884" y="553454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Gerade Verbindung 28">
              <a:extLst>
                <a:ext uri="{FF2B5EF4-FFF2-40B4-BE49-F238E27FC236}">
                  <a16:creationId xmlns:a16="http://schemas.microsoft.com/office/drawing/2014/main" id="{6BF3334D-480B-D40C-9A40-8E28B2E2D58F}"/>
                </a:ext>
              </a:extLst>
            </p:cNvPr>
            <p:cNvCxnSpPr>
              <a:cxnSpLocks/>
            </p:cNvCxnSpPr>
            <p:nvPr/>
          </p:nvCxnSpPr>
          <p:spPr>
            <a:xfrm>
              <a:off x="-5221705" y="1379192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Gerade Verbindung 29">
              <a:extLst>
                <a:ext uri="{FF2B5EF4-FFF2-40B4-BE49-F238E27FC236}">
                  <a16:creationId xmlns:a16="http://schemas.microsoft.com/office/drawing/2014/main" id="{31DC5C6C-2E5E-0F84-3179-3F270E9C530E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3890641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6F2F2657-12E2-C0DA-5FB6-87565572C8AC}"/>
                </a:ext>
              </a:extLst>
            </p:cNvPr>
            <p:cNvCxnSpPr>
              <a:cxnSpLocks/>
            </p:cNvCxnSpPr>
            <p:nvPr/>
          </p:nvCxnSpPr>
          <p:spPr>
            <a:xfrm>
              <a:off x="-5799221" y="4682863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3" name="Gerade Verbindung 1412">
              <a:extLst>
                <a:ext uri="{FF2B5EF4-FFF2-40B4-BE49-F238E27FC236}">
                  <a16:creationId xmlns:a16="http://schemas.microsoft.com/office/drawing/2014/main" id="{E75024C5-DA9D-3E93-CCD0-A864DE464E52}"/>
                </a:ext>
              </a:extLst>
            </p:cNvPr>
            <p:cNvCxnSpPr>
              <a:cxnSpLocks/>
            </p:cNvCxnSpPr>
            <p:nvPr/>
          </p:nvCxnSpPr>
          <p:spPr>
            <a:xfrm>
              <a:off x="8360946" y="-4230819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4" name="Gerade Verbindung 1413">
              <a:extLst>
                <a:ext uri="{FF2B5EF4-FFF2-40B4-BE49-F238E27FC236}">
                  <a16:creationId xmlns:a16="http://schemas.microsoft.com/office/drawing/2014/main" id="{23FC828B-9528-B987-17F2-FF9D276749B2}"/>
                </a:ext>
              </a:extLst>
            </p:cNvPr>
            <p:cNvCxnSpPr>
              <a:cxnSpLocks/>
            </p:cNvCxnSpPr>
            <p:nvPr/>
          </p:nvCxnSpPr>
          <p:spPr>
            <a:xfrm>
              <a:off x="9223495" y="-4230819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5" name="Gerade Verbindung 1414">
              <a:extLst>
                <a:ext uri="{FF2B5EF4-FFF2-40B4-BE49-F238E27FC236}">
                  <a16:creationId xmlns:a16="http://schemas.microsoft.com/office/drawing/2014/main" id="{1DF30C3A-B8DA-182C-1B27-1F4A00318FFF}"/>
                </a:ext>
              </a:extLst>
            </p:cNvPr>
            <p:cNvCxnSpPr>
              <a:cxnSpLocks/>
            </p:cNvCxnSpPr>
            <p:nvPr/>
          </p:nvCxnSpPr>
          <p:spPr>
            <a:xfrm>
              <a:off x="10112974" y="-4567703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6" name="Gerade Verbindung 1415">
              <a:extLst>
                <a:ext uri="{FF2B5EF4-FFF2-40B4-BE49-F238E27FC236}">
                  <a16:creationId xmlns:a16="http://schemas.microsoft.com/office/drawing/2014/main" id="{894F08AE-8A0D-E1FD-15EB-39D445DC8293}"/>
                </a:ext>
              </a:extLst>
            </p:cNvPr>
            <p:cNvCxnSpPr>
              <a:cxnSpLocks/>
            </p:cNvCxnSpPr>
            <p:nvPr/>
          </p:nvCxnSpPr>
          <p:spPr>
            <a:xfrm>
              <a:off x="11071775" y="-4784272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7" name="Gerade Verbindung 1416">
              <a:extLst>
                <a:ext uri="{FF2B5EF4-FFF2-40B4-BE49-F238E27FC236}">
                  <a16:creationId xmlns:a16="http://schemas.microsoft.com/office/drawing/2014/main" id="{7A95516F-9E8F-FEF6-CB73-4CE5B68410A1}"/>
                </a:ext>
              </a:extLst>
            </p:cNvPr>
            <p:cNvCxnSpPr>
              <a:cxnSpLocks/>
            </p:cNvCxnSpPr>
            <p:nvPr/>
          </p:nvCxnSpPr>
          <p:spPr>
            <a:xfrm>
              <a:off x="11988752" y="-4543640"/>
              <a:ext cx="0" cy="1470259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8" name="Gerade Verbindung 1417">
              <a:extLst>
                <a:ext uri="{FF2B5EF4-FFF2-40B4-BE49-F238E27FC236}">
                  <a16:creationId xmlns:a16="http://schemas.microsoft.com/office/drawing/2014/main" id="{12FC11AB-083C-B4AC-6A60-AA4F605900D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3491" y="-4860757"/>
              <a:ext cx="0" cy="1451008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9" name="Gerade Verbindung 1418">
              <a:extLst>
                <a:ext uri="{FF2B5EF4-FFF2-40B4-BE49-F238E27FC236}">
                  <a16:creationId xmlns:a16="http://schemas.microsoft.com/office/drawing/2014/main" id="{EB71E8A9-C7DD-99EC-A55A-9342CCF181D3}"/>
                </a:ext>
              </a:extLst>
            </p:cNvPr>
            <p:cNvCxnSpPr>
              <a:cxnSpLocks/>
            </p:cNvCxnSpPr>
            <p:nvPr/>
          </p:nvCxnSpPr>
          <p:spPr>
            <a:xfrm>
              <a:off x="13861095" y="-5073029"/>
              <a:ext cx="0" cy="1523197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0" name="Gerade Verbindung 1419">
              <a:extLst>
                <a:ext uri="{FF2B5EF4-FFF2-40B4-BE49-F238E27FC236}">
                  <a16:creationId xmlns:a16="http://schemas.microsoft.com/office/drawing/2014/main" id="{71A44478-CCCB-E95B-FF01-7AC9376F4E6F}"/>
                </a:ext>
              </a:extLst>
            </p:cNvPr>
            <p:cNvCxnSpPr>
              <a:cxnSpLocks/>
            </p:cNvCxnSpPr>
            <p:nvPr/>
          </p:nvCxnSpPr>
          <p:spPr>
            <a:xfrm>
              <a:off x="14771771" y="-4860757"/>
              <a:ext cx="0" cy="16531389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9" name="Gerade Verbindung 1428">
              <a:extLst>
                <a:ext uri="{FF2B5EF4-FFF2-40B4-BE49-F238E27FC236}">
                  <a16:creationId xmlns:a16="http://schemas.microsoft.com/office/drawing/2014/main" id="{AF364DE1-F385-3849-E8EC-9340C8A6F188}"/>
                </a:ext>
              </a:extLst>
            </p:cNvPr>
            <p:cNvCxnSpPr>
              <a:cxnSpLocks/>
            </p:cNvCxnSpPr>
            <p:nvPr/>
          </p:nvCxnSpPr>
          <p:spPr>
            <a:xfrm>
              <a:off x="-1542334" y="-3893935"/>
              <a:ext cx="0" cy="14149137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0" name="Gerade Verbindung 1429">
              <a:extLst>
                <a:ext uri="{FF2B5EF4-FFF2-40B4-BE49-F238E27FC236}">
                  <a16:creationId xmlns:a16="http://schemas.microsoft.com/office/drawing/2014/main" id="{7824EE13-E7A5-CD79-F31A-9E15F74FBF6C}"/>
                </a:ext>
              </a:extLst>
            </p:cNvPr>
            <p:cNvCxnSpPr>
              <a:cxnSpLocks/>
            </p:cNvCxnSpPr>
            <p:nvPr/>
          </p:nvCxnSpPr>
          <p:spPr>
            <a:xfrm>
              <a:off x="-679785" y="-3893935"/>
              <a:ext cx="0" cy="14582274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1" name="Gerade Verbindung 1430">
              <a:extLst>
                <a:ext uri="{FF2B5EF4-FFF2-40B4-BE49-F238E27FC236}">
                  <a16:creationId xmlns:a16="http://schemas.microsoft.com/office/drawing/2014/main" id="{55AC0E49-C672-9FC1-92AE-37F94088CB99}"/>
                </a:ext>
              </a:extLst>
            </p:cNvPr>
            <p:cNvCxnSpPr>
              <a:cxnSpLocks/>
            </p:cNvCxnSpPr>
            <p:nvPr/>
          </p:nvCxnSpPr>
          <p:spPr>
            <a:xfrm>
              <a:off x="209694" y="-4230819"/>
              <a:ext cx="0" cy="15376358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8" name="Gerade Verbindung 1437">
              <a:extLst>
                <a:ext uri="{FF2B5EF4-FFF2-40B4-BE49-F238E27FC236}">
                  <a16:creationId xmlns:a16="http://schemas.microsoft.com/office/drawing/2014/main" id="{07F0B41A-EEFC-E3FB-5156-B1000B3CF14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7138450"/>
              <a:ext cx="2144027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9" name="Gerade Verbindung 1438">
              <a:extLst>
                <a:ext uri="{FF2B5EF4-FFF2-40B4-BE49-F238E27FC236}">
                  <a16:creationId xmlns:a16="http://schemas.microsoft.com/office/drawing/2014/main" id="{1961D18C-6F3F-D72A-9408-33084EDA3DED}"/>
                </a:ext>
              </a:extLst>
            </p:cNvPr>
            <p:cNvCxnSpPr>
              <a:cxnSpLocks/>
            </p:cNvCxnSpPr>
            <p:nvPr/>
          </p:nvCxnSpPr>
          <p:spPr>
            <a:xfrm>
              <a:off x="-5309937" y="8002862"/>
              <a:ext cx="2081463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0" name="Gerade Verbindung 1439">
              <a:extLst>
                <a:ext uri="{FF2B5EF4-FFF2-40B4-BE49-F238E27FC236}">
                  <a16:creationId xmlns:a16="http://schemas.microsoft.com/office/drawing/2014/main" id="{E0C8BEA7-39F6-5C79-9D72-22C04E289B4E}"/>
                </a:ext>
              </a:extLst>
            </p:cNvPr>
            <p:cNvCxnSpPr>
              <a:cxnSpLocks/>
            </p:cNvCxnSpPr>
            <p:nvPr/>
          </p:nvCxnSpPr>
          <p:spPr>
            <a:xfrm>
              <a:off x="-4756484" y="5494421"/>
              <a:ext cx="20886821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1" name="Gerade Verbindung 1440">
              <a:extLst>
                <a:ext uri="{FF2B5EF4-FFF2-40B4-BE49-F238E27FC236}">
                  <a16:creationId xmlns:a16="http://schemas.microsoft.com/office/drawing/2014/main" id="{04516D46-3BF1-8C35-7401-22EAF54EDC68}"/>
                </a:ext>
              </a:extLst>
            </p:cNvPr>
            <p:cNvCxnSpPr>
              <a:cxnSpLocks/>
            </p:cNvCxnSpPr>
            <p:nvPr/>
          </p:nvCxnSpPr>
          <p:spPr>
            <a:xfrm>
              <a:off x="-5069305" y="6320159"/>
              <a:ext cx="21295894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2" name="Gerade Verbindung 1441">
              <a:extLst>
                <a:ext uri="{FF2B5EF4-FFF2-40B4-BE49-F238E27FC236}">
                  <a16:creationId xmlns:a16="http://schemas.microsoft.com/office/drawing/2014/main" id="{0CB85D21-A299-6399-76BA-52EC2E1F67FA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8831608"/>
              <a:ext cx="21993726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3" name="Gerade Verbindung 1442">
              <a:extLst>
                <a:ext uri="{FF2B5EF4-FFF2-40B4-BE49-F238E27FC236}">
                  <a16:creationId xmlns:a16="http://schemas.microsoft.com/office/drawing/2014/main" id="{FC644945-8903-AF0D-8085-96B1EAB132FC}"/>
                </a:ext>
              </a:extLst>
            </p:cNvPr>
            <p:cNvCxnSpPr>
              <a:cxnSpLocks/>
            </p:cNvCxnSpPr>
            <p:nvPr/>
          </p:nvCxnSpPr>
          <p:spPr>
            <a:xfrm>
              <a:off x="-5646821" y="9623830"/>
              <a:ext cx="22378737" cy="0"/>
            </a:xfrm>
            <a:prstGeom prst="line">
              <a:avLst/>
            </a:prstGeom>
            <a:ln w="9525">
              <a:solidFill>
                <a:schemeClr val="dk1">
                  <a:alpha val="24867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122" name="Picture 2" descr="Magic ball - Free entertainment icons">
            <a:extLst>
              <a:ext uri="{FF2B5EF4-FFF2-40B4-BE49-F238E27FC236}">
                <a16:creationId xmlns:a16="http://schemas.microsoft.com/office/drawing/2014/main" id="{744D5645-DB1E-FB88-A9D2-D05DF9AC3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347" y="1540575"/>
            <a:ext cx="930809" cy="930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Zylinder 45">
            <a:extLst>
              <a:ext uri="{FF2B5EF4-FFF2-40B4-BE49-F238E27FC236}">
                <a16:creationId xmlns:a16="http://schemas.microsoft.com/office/drawing/2014/main" id="{A2FF87BE-1146-D7A7-39E9-8C88A7376D39}"/>
              </a:ext>
            </a:extLst>
          </p:cNvPr>
          <p:cNvSpPr/>
          <p:nvPr/>
        </p:nvSpPr>
        <p:spPr>
          <a:xfrm>
            <a:off x="3841507" y="2550129"/>
            <a:ext cx="955848" cy="240655"/>
          </a:xfrm>
          <a:prstGeom prst="can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6" descr="Takashi Murakami Dimensions &amp; Drawings | Dimensions.com">
            <a:extLst>
              <a:ext uri="{FF2B5EF4-FFF2-40B4-BE49-F238E27FC236}">
                <a16:creationId xmlns:a16="http://schemas.microsoft.com/office/drawing/2014/main" id="{D96ED0A7-029E-AC84-8E39-3645DA417D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67" b="93651" l="5750" r="26000">
                        <a14:foregroundMark x1="9566" y1="17087" x2="19923" y2="18840"/>
                        <a14:foregroundMark x1="7083" y1="16667" x2="9563" y2="17087"/>
                        <a14:foregroundMark x1="25630" y1="19107" x2="27750" y2="19048"/>
                        <a14:foregroundMark x1="23248" y1="19174" x2="25221" y2="19119"/>
                        <a14:foregroundMark x1="27750" y1="19048" x2="29333" y2="86032"/>
                        <a14:foregroundMark x1="29333" y1="86032" x2="24333" y2="94127"/>
                        <a14:foregroundMark x1="24333" y1="94127" x2="6583" y2="95238"/>
                        <a14:foregroundMark x1="6583" y1="95238" x2="5750" y2="31587"/>
                        <a14:foregroundMark x1="5750" y1="31587" x2="7000" y2="16667"/>
                        <a14:foregroundMark x1="25576" y1="22698" x2="27250" y2="25556"/>
                        <a14:foregroundMark x1="23456" y1="19076" x2="24131" y2="20229"/>
                        <a14:foregroundMark x1="22417" y1="17302" x2="23224" y2="18679"/>
                        <a14:foregroundMark x1="26068" y1="38910" x2="26000" y2="39683"/>
                        <a14:foregroundMark x1="26947" y1="28984" x2="26522" y2="33784"/>
                        <a14:foregroundMark x1="27250" y1="25556" x2="26969" y2="28735"/>
                        <a14:foregroundMark x1="22319" y1="46324" x2="16500" y2="56825"/>
                        <a14:foregroundMark x1="16500" y1="56825" x2="16417" y2="56825"/>
                        <a14:foregroundMark x1="25515" y1="30813" x2="26083" y2="31746"/>
                        <a14:foregroundMark x1="26083" y1="31746" x2="26014" y2="32245"/>
                        <a14:foregroundMark x1="22356" y1="47217" x2="21250" y2="49683"/>
                        <a14:foregroundMark x1="21250" y1="49683" x2="16583" y2="48254"/>
                        <a14:foregroundMark x1="16583" y1="48254" x2="13167" y2="40159"/>
                        <a14:foregroundMark x1="13167" y1="40159" x2="13496" y2="35224"/>
                        <a14:foregroundMark x1="26312" y1="40089" x2="28000" y2="60000"/>
                        <a14:foregroundMark x1="26202" y1="38794" x2="26303" y2="39987"/>
                        <a14:foregroundMark x1="28000" y1="60000" x2="24917" y2="90317"/>
                        <a14:foregroundMark x1="24917" y1="90317" x2="24083" y2="91746"/>
                        <a14:foregroundMark x1="15500" y1="85556" x2="15500" y2="85556"/>
                        <a14:foregroundMark x1="16500" y1="73492" x2="16500" y2="73492"/>
                        <a14:foregroundMark x1="10904" y1="66841" x2="16750" y2="66984"/>
                        <a14:foregroundMark x1="16750" y1="66984" x2="21667" y2="66667"/>
                        <a14:foregroundMark x1="11000" y1="78254" x2="21083" y2="76508"/>
                        <a14:foregroundMark x1="11167" y1="82381" x2="16500" y2="86825"/>
                        <a14:foregroundMark x1="16500" y1="86825" x2="21417" y2="85079"/>
                        <a14:foregroundMark x1="8917" y1="87619" x2="14917" y2="89206"/>
                        <a14:foregroundMark x1="14917" y1="89206" x2="15667" y2="90000"/>
                        <a14:foregroundMark x1="7667" y1="86508" x2="19667" y2="93651"/>
                        <a14:foregroundMark x1="23000" y1="83968" x2="18917" y2="78730"/>
                        <a14:foregroundMark x1="18917" y1="78730" x2="18167" y2="78254"/>
                        <a14:foregroundMark x1="16417" y1="68571" x2="17417" y2="32698"/>
                        <a14:foregroundMark x1="17417" y1="32698" x2="17917" y2="29841"/>
                        <a14:foregroundMark x1="15066" y1="27370" x2="16417" y2="26190"/>
                        <a14:foregroundMark x1="16417" y1="26190" x2="17167" y2="26032"/>
                        <a14:foregroundMark x1="19163" y1="25100" x2="15633" y2="25208"/>
                        <a14:foregroundMark x1="19833" y1="25079" x2="19497" y2="25089"/>
                        <a14:backgroundMark x1="20917" y1="27619" x2="20917" y2="27619"/>
                        <a14:backgroundMark x1="18667" y1="23492" x2="20750" y2="27619"/>
                        <a14:backgroundMark x1="20250" y1="24444" x2="23000" y2="32540"/>
                        <a14:backgroundMark x1="14750" y1="22540" x2="12583" y2="30794"/>
                        <a14:backgroundMark x1="12750" y1="22698" x2="7667" y2="24921"/>
                        <a14:backgroundMark x1="8083" y1="34603" x2="8417" y2="23016"/>
                        <a14:backgroundMark x1="8417" y1="23016" x2="9167" y2="19206"/>
                        <a14:backgroundMark x1="9667" y1="26667" x2="15167" y2="23651"/>
                        <a14:backgroundMark x1="15167" y1="23651" x2="15750" y2="23016"/>
                        <a14:backgroundMark x1="15167" y1="22222" x2="24583" y2="22540"/>
                        <a14:backgroundMark x1="21833" y1="19365" x2="22333" y2="29524"/>
                        <a14:backgroundMark x1="22333" y1="29524" x2="25000" y2="39841"/>
                        <a14:backgroundMark x1="23417" y1="24921" x2="24917" y2="26190"/>
                        <a14:backgroundMark x1="24333" y1="29365" x2="24333" y2="29365"/>
                        <a14:backgroundMark x1="20000" y1="18730" x2="25750" y2="30476"/>
                        <a14:backgroundMark x1="24083" y1="27937" x2="25250" y2="21111"/>
                        <a14:backgroundMark x1="23667" y1="23968" x2="25250" y2="20317"/>
                        <a14:backgroundMark x1="24750" y1="22698" x2="24750" y2="22698"/>
                        <a14:backgroundMark x1="25167" y1="22857" x2="25167" y2="22857"/>
                        <a14:backgroundMark x1="18833" y1="25397" x2="18833" y2="25397"/>
                        <a14:backgroundMark x1="19083" y1="25397" x2="19500" y2="25079"/>
                        <a14:backgroundMark x1="19833" y1="31587" x2="20250" y2="32063"/>
                        <a14:backgroundMark x1="13333" y1="33333" x2="13333" y2="33333"/>
                        <a14:backgroundMark x1="13250" y1="33333" x2="12833" y2="33492"/>
                        <a14:backgroundMark x1="12417" y1="33175" x2="13667" y2="33333"/>
                        <a14:backgroundMark x1="10083" y1="35079" x2="10000" y2="42222"/>
                        <a14:backgroundMark x1="10000" y1="39048" x2="9917" y2="49365"/>
                        <a14:backgroundMark x1="23417" y1="38413" x2="23833" y2="48571"/>
                        <a14:backgroundMark x1="23917" y1="30952" x2="26167" y2="37778"/>
                        <a14:backgroundMark x1="24667" y1="42063" x2="24667" y2="42063"/>
                        <a14:backgroundMark x1="24083" y1="40952" x2="25417" y2="42063"/>
                        <a14:backgroundMark x1="19417" y1="25238" x2="19417" y2="25238"/>
                        <a14:backgroundMark x1="24583" y1="22222" x2="25833" y2="22381"/>
                        <a14:backgroundMark x1="9250" y1="47937" x2="9250" y2="65714"/>
                        <a14:backgroundMark x1="9500" y1="64127" x2="9417" y2="81111"/>
                        <a14:backgroundMark x1="24583" y1="63175" x2="24583" y2="782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21258" r="74619" b="9986"/>
          <a:stretch/>
        </p:blipFill>
        <p:spPr bwMode="auto">
          <a:xfrm>
            <a:off x="3726779" y="904573"/>
            <a:ext cx="703798" cy="151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Wrong PNG Images Transparent Free Download | PNGMart">
            <a:extLst>
              <a:ext uri="{FF2B5EF4-FFF2-40B4-BE49-F238E27FC236}">
                <a16:creationId xmlns:a16="http://schemas.microsoft.com/office/drawing/2014/main" id="{A0CEFD80-C1EB-3ECF-14F9-02D41D197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1676" y="4390511"/>
            <a:ext cx="887295" cy="88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Wrong PNG Images Transparent Free Download | PNGMart">
            <a:extLst>
              <a:ext uri="{FF2B5EF4-FFF2-40B4-BE49-F238E27FC236}">
                <a16:creationId xmlns:a16="http://schemas.microsoft.com/office/drawing/2014/main" id="{00FE36B7-7737-205E-1EAE-0F5CA9BA9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1819" y="3132804"/>
            <a:ext cx="887295" cy="88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Checkmark PNG, Checkmark Transparent Background - FreeIconsPNG">
            <a:extLst>
              <a:ext uri="{FF2B5EF4-FFF2-40B4-BE49-F238E27FC236}">
                <a16:creationId xmlns:a16="http://schemas.microsoft.com/office/drawing/2014/main" id="{831A3016-435C-2B87-E265-887833A89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3863" y="3144385"/>
            <a:ext cx="902623" cy="85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4" name="Picture 2" descr="Download Yellow Round Circle Royalty-Free Stock Illustration Image - Pixabay">
            <a:extLst>
              <a:ext uri="{FF2B5EF4-FFF2-40B4-BE49-F238E27FC236}">
                <a16:creationId xmlns:a16="http://schemas.microsoft.com/office/drawing/2014/main" id="{DAB8F080-9943-922D-6A9E-CEAD206C0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289" y="4390511"/>
            <a:ext cx="901543" cy="890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4E99937-6327-2AF7-3AC6-C7D5D9B8152E}"/>
              </a:ext>
            </a:extLst>
          </p:cNvPr>
          <p:cNvSpPr txBox="1"/>
          <p:nvPr/>
        </p:nvSpPr>
        <p:spPr>
          <a:xfrm>
            <a:off x="5385296" y="1854665"/>
            <a:ext cx="136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4258653-CDB0-596F-BCCD-773CF877A15E}"/>
              </a:ext>
            </a:extLst>
          </p:cNvPr>
          <p:cNvSpPr txBox="1"/>
          <p:nvPr/>
        </p:nvSpPr>
        <p:spPr>
          <a:xfrm>
            <a:off x="4012028" y="4510547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not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2871589-C9D8-F389-9F7E-7BB1155EB164}"/>
              </a:ext>
            </a:extLst>
          </p:cNvPr>
          <p:cNvSpPr txBox="1"/>
          <p:nvPr/>
        </p:nvSpPr>
        <p:spPr>
          <a:xfrm>
            <a:off x="6162778" y="1857935"/>
            <a:ext cx="2815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step</a:t>
            </a:r>
            <a:r>
              <a:rPr lang="de-DE" dirty="0"/>
              <a:t> on </a:t>
            </a:r>
          </a:p>
          <a:p>
            <a:pPr algn="ctr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CE6F9FE-6F1F-2EA2-AEEE-9DA32AED0F2A}"/>
              </a:ext>
            </a:extLst>
          </p:cNvPr>
          <p:cNvSpPr txBox="1"/>
          <p:nvPr/>
        </p:nvSpPr>
        <p:spPr>
          <a:xfrm>
            <a:off x="3959640" y="3213909"/>
            <a:ext cx="1263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is</a:t>
            </a:r>
            <a:r>
              <a:rPr lang="de-DE" dirty="0"/>
              <a:t> </a:t>
            </a:r>
          </a:p>
          <a:p>
            <a:pPr algn="ctr"/>
            <a:r>
              <a:rPr lang="de-DE" dirty="0" err="1"/>
              <a:t>occupied</a:t>
            </a:r>
            <a:endParaRPr lang="de-DE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99401F2-C8B1-D1DE-9F29-4B6A53310F35}"/>
              </a:ext>
            </a:extLst>
          </p:cNvPr>
          <p:cNvSpPr txBox="1"/>
          <p:nvPr/>
        </p:nvSpPr>
        <p:spPr>
          <a:xfrm>
            <a:off x="5960150" y="5440296"/>
            <a:ext cx="34763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rgbClr val="C446FF"/>
                </a:solidFill>
              </a:rPr>
              <a:t>score smart </a:t>
            </a:r>
            <a:r>
              <a:rPr lang="de-DE" sz="2800" dirty="0" err="1">
                <a:solidFill>
                  <a:srgbClr val="C446FF"/>
                </a:solidFill>
              </a:rPr>
              <a:t>behaviour</a:t>
            </a:r>
            <a:r>
              <a:rPr lang="de-DE" sz="2800" dirty="0">
                <a:solidFill>
                  <a:srgbClr val="C446FF"/>
                </a:solidFill>
              </a:rPr>
              <a:t>, not </a:t>
            </a:r>
            <a:r>
              <a:rPr lang="de-DE" sz="2800" dirty="0" err="1">
                <a:solidFill>
                  <a:srgbClr val="C446FF"/>
                </a:solidFill>
              </a:rPr>
              <a:t>correct</a:t>
            </a:r>
            <a:r>
              <a:rPr lang="de-DE" sz="2800" dirty="0">
                <a:solidFill>
                  <a:srgbClr val="C446FF"/>
                </a:solidFill>
              </a:rPr>
              <a:t> </a:t>
            </a:r>
            <a:r>
              <a:rPr lang="de-DE" sz="2800" dirty="0" err="1">
                <a:solidFill>
                  <a:srgbClr val="C446FF"/>
                </a:solidFill>
              </a:rPr>
              <a:t>behaviour</a:t>
            </a:r>
            <a:endParaRPr lang="de-DE" sz="2800" dirty="0">
              <a:solidFill>
                <a:srgbClr val="C446FF"/>
              </a:solidFill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C9958BC2-F138-3BCC-C7BE-43C06FD098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9" y="178564"/>
            <a:ext cx="1885656" cy="14723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Task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 err="1">
                <a:solidFill>
                  <a:srgbClr val="C446FF"/>
                </a:solidFill>
              </a:rPr>
              <a:t>Reward</a:t>
            </a:r>
            <a:endParaRPr lang="de-DE" sz="1400" dirty="0">
              <a:solidFill>
                <a:srgbClr val="C446FF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MARL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Performance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Training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de-DE" sz="1400" dirty="0">
                <a:solidFill>
                  <a:schemeClr val="bg2"/>
                </a:solidFill>
              </a:rPr>
              <a:t>GNN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031668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1403</Words>
  <Application>Microsoft Macintosh PowerPoint</Application>
  <PresentationFormat>Breitbild</PresentationFormat>
  <Paragraphs>725</Paragraphs>
  <Slides>51</Slides>
  <Notes>31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51</vt:i4>
      </vt:variant>
    </vt:vector>
  </HeadingPairs>
  <TitlesOfParts>
    <vt:vector size="56" baseType="lpstr">
      <vt:lpstr>Arial</vt:lpstr>
      <vt:lpstr>Ayuthaya</vt:lpstr>
      <vt:lpstr>Calibri</vt:lpstr>
      <vt:lpstr>Calibri Light</vt:lpstr>
      <vt:lpstr>Office</vt:lpstr>
      <vt:lpstr>Swarm Intelligence with Graph Neural Networks</vt:lpstr>
      <vt:lpstr>Overview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Why GNN‘s?</vt:lpstr>
      <vt:lpstr>Preliminary Results</vt:lpstr>
      <vt:lpstr>Current Architecture</vt:lpstr>
      <vt:lpstr>Current Architecture</vt:lpstr>
      <vt:lpstr>Current Architecture</vt:lpstr>
      <vt:lpstr>Current Architecture</vt:lpstr>
      <vt:lpstr>Current Architecture</vt:lpstr>
      <vt:lpstr>Current Architecture</vt:lpstr>
      <vt:lpstr>Outlook</vt:lpstr>
      <vt:lpstr>Discussion</vt:lpstr>
      <vt:lpstr>Current Architecture</vt:lpstr>
      <vt:lpstr>Current Architecture</vt:lpstr>
      <vt:lpstr>Current Architecture</vt:lpstr>
      <vt:lpstr>Current Architecture</vt:lpstr>
      <vt:lpstr>Current 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Swarm Intelligence with Graph Neural Networks</dc:title>
  <dc:creator>Pius Kri</dc:creator>
  <cp:lastModifiedBy>Pius Kri</cp:lastModifiedBy>
  <cp:revision>18</cp:revision>
  <dcterms:created xsi:type="dcterms:W3CDTF">2023-11-21T08:21:36Z</dcterms:created>
  <dcterms:modified xsi:type="dcterms:W3CDTF">2023-11-29T14:06:48Z</dcterms:modified>
</cp:coreProperties>
</file>

<file path=docProps/thumbnail.jpeg>
</file>